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4"/>
    <p:sldMasterId id="2147483700" r:id="rId5"/>
  </p:sldMasterIdLst>
  <p:notesMasterIdLst>
    <p:notesMasterId r:id="rId94"/>
  </p:notesMasterIdLst>
  <p:sldIdLst>
    <p:sldId id="256" r:id="rId6"/>
    <p:sldId id="323" r:id="rId7"/>
    <p:sldId id="258" r:id="rId8"/>
    <p:sldId id="259" r:id="rId9"/>
    <p:sldId id="324" r:id="rId10"/>
    <p:sldId id="260" r:id="rId11"/>
    <p:sldId id="325" r:id="rId12"/>
    <p:sldId id="326" r:id="rId13"/>
    <p:sldId id="336" r:id="rId14"/>
    <p:sldId id="327" r:id="rId15"/>
    <p:sldId id="329" r:id="rId16"/>
    <p:sldId id="328" r:id="rId17"/>
    <p:sldId id="332" r:id="rId18"/>
    <p:sldId id="331" r:id="rId19"/>
    <p:sldId id="334" r:id="rId20"/>
    <p:sldId id="333" r:id="rId21"/>
    <p:sldId id="330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337" r:id="rId30"/>
    <p:sldId id="277" r:id="rId31"/>
    <p:sldId id="322" r:id="rId32"/>
    <p:sldId id="263" r:id="rId33"/>
    <p:sldId id="265" r:id="rId34"/>
    <p:sldId id="266" r:id="rId35"/>
    <p:sldId id="267" r:id="rId36"/>
    <p:sldId id="268" r:id="rId37"/>
    <p:sldId id="335" r:id="rId38"/>
    <p:sldId id="278" r:id="rId39"/>
    <p:sldId id="347" r:id="rId40"/>
    <p:sldId id="279" r:id="rId41"/>
    <p:sldId id="339" r:id="rId42"/>
    <p:sldId id="280" r:id="rId43"/>
    <p:sldId id="340" r:id="rId44"/>
    <p:sldId id="281" r:id="rId45"/>
    <p:sldId id="282" r:id="rId46"/>
    <p:sldId id="316" r:id="rId47"/>
    <p:sldId id="346" r:id="rId48"/>
    <p:sldId id="283" r:id="rId49"/>
    <p:sldId id="284" r:id="rId50"/>
    <p:sldId id="285" r:id="rId51"/>
    <p:sldId id="345" r:id="rId52"/>
    <p:sldId id="348" r:id="rId53"/>
    <p:sldId id="287" r:id="rId54"/>
    <p:sldId id="288" r:id="rId55"/>
    <p:sldId id="352" r:id="rId56"/>
    <p:sldId id="290" r:id="rId57"/>
    <p:sldId id="291" r:id="rId58"/>
    <p:sldId id="292" r:id="rId59"/>
    <p:sldId id="349" r:id="rId60"/>
    <p:sldId id="343" r:id="rId61"/>
    <p:sldId id="353" r:id="rId62"/>
    <p:sldId id="294" r:id="rId63"/>
    <p:sldId id="295" r:id="rId64"/>
    <p:sldId id="296" r:id="rId65"/>
    <p:sldId id="297" r:id="rId66"/>
    <p:sldId id="298" r:id="rId67"/>
    <p:sldId id="342" r:id="rId68"/>
    <p:sldId id="354" r:id="rId69"/>
    <p:sldId id="299" r:id="rId70"/>
    <p:sldId id="301" r:id="rId71"/>
    <p:sldId id="341" r:id="rId72"/>
    <p:sldId id="302" r:id="rId73"/>
    <p:sldId id="303" r:id="rId74"/>
    <p:sldId id="304" r:id="rId75"/>
    <p:sldId id="305" r:id="rId76"/>
    <p:sldId id="338" r:id="rId77"/>
    <p:sldId id="307" r:id="rId78"/>
    <p:sldId id="308" r:id="rId79"/>
    <p:sldId id="309" r:id="rId80"/>
    <p:sldId id="261" r:id="rId81"/>
    <p:sldId id="264" r:id="rId82"/>
    <p:sldId id="310" r:id="rId83"/>
    <p:sldId id="311" r:id="rId84"/>
    <p:sldId id="312" r:id="rId85"/>
    <p:sldId id="313" r:id="rId86"/>
    <p:sldId id="314" r:id="rId87"/>
    <p:sldId id="315" r:id="rId88"/>
    <p:sldId id="317" r:id="rId89"/>
    <p:sldId id="318" r:id="rId90"/>
    <p:sldId id="319" r:id="rId91"/>
    <p:sldId id="320" r:id="rId92"/>
    <p:sldId id="321" r:id="rId9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imitri Schepers (BE)" initials="" lastIdx="1" clrIdx="0"/>
  <p:cmAuthor id="1" name="Laurens Vercauteren (BE)" initials="" lastIdx="1" clrIdx="1"/>
  <p:cmAuthor id="2" name="De Keyzer Michiel" initials="DM" lastIdx="9" clrIdx="2">
    <p:extLst>
      <p:ext uri="{19B8F6BF-5375-455C-9EA6-DF929625EA0E}">
        <p15:presenceInfo xmlns:p15="http://schemas.microsoft.com/office/powerpoint/2012/main" userId="S::michiel.dekeyzer@vlaanderen.be::5919b3ef-000e-4ca1-9196-cffa285786a7" providerId="AD"/>
      </p:ext>
    </p:extLst>
  </p:cmAuthor>
  <p:cmAuthor id="3" name="Schepers Dimitri" initials="SD" lastIdx="12" clrIdx="3">
    <p:extLst>
      <p:ext uri="{19B8F6BF-5375-455C-9EA6-DF929625EA0E}">
        <p15:presenceInfo xmlns:p15="http://schemas.microsoft.com/office/powerpoint/2012/main" userId="S::dimitri.schepers@vlaanderen.be::dc874af4-4dc4-416f-b0cd-a4e806fabb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D879EB-E84E-A2C8-C8F7-4BE2BDDE9F4E}" v="27" dt="2020-02-25T12:13:55.278"/>
    <p1510:client id="{5545BD40-4740-F8A2-641C-D0B996BAFB2F}" v="320" dt="2020-03-30T08:38:58.128"/>
    <p1510:client id="{7144DF56-40C5-13DC-7F52-23AFD311594B}" v="260" dt="2020-03-27T10:00:55.806"/>
    <p1510:client id="{76BF3484-FEAD-AE89-25B0-865C9325E21E}" v="154" dt="2020-03-30T09:58:09.808"/>
    <p1510:client id="{833836ED-4700-67CB-41AF-9A5CEC1CC964}" v="56" dt="2020-04-02T14:38:50.895"/>
    <p1510:client id="{B6DB48CF-9332-6B90-69B9-1B1C9DCB5F4F}" v="6" dt="2020-04-02T14:52:48.974"/>
    <p1510:client id="{C0BBE0B5-3BE9-EDDA-CB2C-29CFB8A8AD2A}" v="1655" dt="2020-03-30T11:48:17.827"/>
    <p1510:client id="{E26DF091-B5B5-6292-F70A-F10A20594475}" v="1310" dt="2020-03-30T15:01:38.245"/>
    <p1510:client id="{ED477A99-4BE0-506D-D432-DF414808685F}" v="48" dt="2020-03-27T09:13:47.352"/>
  </p1510:revLst>
</p1510:revInfo>
</file>

<file path=ppt/tableStyles.xml><?xml version="1.0" encoding="utf-8"?>
<a:tblStyleLst xmlns:a="http://schemas.openxmlformats.org/drawingml/2006/main" def="{0E1E974F-3DDB-4C6A-87D4-28D1829C75F8}">
  <a:tblStyle styleId="{0E1E974F-3DDB-4C6A-87D4-28D1829C75F8}" styleName="Table_0">
    <a:wholeTbl>
      <a:tcTxStyle b="off" i="off">
        <a:font>
          <a:latin typeface="Calibri"/>
          <a:ea typeface="Calibri"/>
          <a:cs typeface="Calibri"/>
        </a:font>
        <a:srgbClr val="373636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CE6"/>
          </a:solidFill>
        </a:fill>
      </a:tcStyle>
    </a:wholeTbl>
    <a:band1H>
      <a:tcTxStyle/>
      <a:tcStyle>
        <a:tcBdr/>
        <a:fill>
          <a:solidFill>
            <a:srgbClr val="FFF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F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FF200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FF2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20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20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B8EA5D8-C1C0-4E4E-901B-78666515D81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EFEF"/>
          </a:solidFill>
        </a:fill>
      </a:tcStyle>
    </a:wholeTbl>
    <a:band1H>
      <a:tcTxStyle/>
      <a:tcStyle>
        <a:tcBdr/>
        <a:fill>
          <a:solidFill>
            <a:srgbClr val="DDDDD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DDDD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016C98E-0A31-45E3-A1E9-6728386A4D09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C051E53-6F29-4D76-875D-1FCEDA312124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8F2A67D-4B62-4BCE-98AC-AFA60594BD59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97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commentAuthors" Target="commentAuthor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3-31T07:53:04.287" idx="5">
    <p:pos x="10" y="10"/>
    <p:text>Dimi begint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3-31T07:55:38.022" idx="10">
    <p:pos x="10" y="10"/>
    <p:text>Michiel pakt over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3-31T07:55:46.538" idx="11">
    <p:pos x="10" y="10"/>
    <p:text>Dimi pakt over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3-30T08:00:33.227" idx="3">
    <p:pos x="10" y="10"/>
    <p:text>oefening plenair doen?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3-31T07:55:56.256" idx="12">
    <p:pos x="10" y="10"/>
    <p:text>Michiel pakt over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3-31T07:53:54.913" idx="6">
    <p:pos x="10" y="10"/>
    <p:text>Michiel pakt over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3-31T07:54:15.584" idx="7">
    <p:pos x="10" y="10"/>
    <p:text>Dimi pakt over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3-30T07:13:47.854" idx="1">
    <p:pos x="10" y="10"/>
    <p:text>Michiel pakt over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04T15:26:43.590" idx="1">
    <p:pos x="6000" y="0"/>
    <p:text>Nieuwe entititeit indien ja op vragen: Kan het op zichzelf bestaan? Hergebruik?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3-31T07:55:01.616" idx="8">
    <p:pos x="10" y="10"/>
    <p:text>Dimi pakt over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3-31T07:27:07.066" idx="4">
    <p:pos x="10" y="10"/>
    <p:text>2 mensen max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3-30T07:41:07.048" idx="2">
    <p:pos x="10" y="10"/>
    <p:text>Michiel pakt over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3-31T07:55:25.834" idx="9">
    <p:pos x="10" y="10"/>
    <p:text>Dimi pakt over
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476670" y="179512"/>
            <a:ext cx="3407942" cy="27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941168" y="179512"/>
            <a:ext cx="1483197" cy="27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476671" y="8685212"/>
            <a:ext cx="3407941" cy="27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117" cy="27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aticon.com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BE"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28457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5c83d03b3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75c83d03b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5c83d03b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5c83d03b3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75c83d03b3_0_7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c83d03b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5c83d03b3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75c83d03b3_0_126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5c83d03b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5c83d03b3_0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75c83d03b3_0_133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5c83d03b3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5c83d03b3_0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75c83d03b3_0_163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5c83d03b3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5c83d03b3_0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75c83d03b3_0_189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5c83d03b3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5c83d03b3_0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75c83d03b3_0_189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0995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5c83d03b3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5c83d03b3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75c83d03b3_0_207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5c83d03b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75c83d03b3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19" lvl="0" indent="-9521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/>
          </a:p>
        </p:txBody>
      </p:sp>
      <p:sp>
        <p:nvSpPr>
          <p:cNvPr id="91" name="Google Shape;91;g75c83d03b3_0_97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7930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0986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5c83d03b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5c83d03b3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75c83d03b3_0_31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5c83d03b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5c83d03b3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75c83d03b3_0_31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12978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5c9cfba0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75c9cfba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5cdbf883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75cdbf883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5cdbf883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75cdbf883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5c9cfba08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75c9cfba0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c9cfba08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75c9cfba0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5c83d03b3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5c83d03b3_0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75c83d03b3_0_189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13051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5c83d03b3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5c83d03b3_0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75c83d03b3_0_189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7002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5c9cfba08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75c9cfba0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5c9cfba08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75c9cfba0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5c9cfba08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75c9cfba0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5c9cfba08_0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75c9cfba08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5c9cfba08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75c9cfba0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5c83d03b3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5c83d03b3_0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75c83d03b3_0_189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841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5c83d03b3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5c83d03b3_0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75c83d03b3_0_189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76703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5c9cfba08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75c9cfba08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BE"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550206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5c83d03b3_0_3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75c83d03b3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5c83d03b3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5c83d03b3_0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75c83d03b3_0_189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78318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5c83d03b3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5c83d03b3_0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75c83d03b3_0_189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28935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5c9cfba08_0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75c9cfba08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5c9cfba08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g75c9cfba0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5c9cfba08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g75c9cfba0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87135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75c83d03b3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75c83d03b3_0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g75c83d03b3_0_314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11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4695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75c83d03b3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75c83d03b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75cdbf883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75cdbf8833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g75cdbf8833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5c83d03b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5c83d03b3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g75c83d03b3_0_71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75c83d03b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75c83d03b3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75c83d03b3_0_57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75cdbf8833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3" name="Google Shape;653;g75cdbf8833_2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g75cdbf8833_2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5c83d03b3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75c83d03b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75c9cfba08_0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75c9cfba08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75c83d03b3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75c83d03b3_0_2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75c83d03b3_0_262:notes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05082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7999"/>
              </a:lnSpc>
              <a:buNone/>
            </a:pPr>
            <a:r>
              <a:rPr lang="nl-BE" err="1"/>
              <a:t>Icons</a:t>
            </a:r>
            <a:r>
              <a:rPr lang="nl-BE"/>
              <a:t> made </a:t>
            </a:r>
            <a:r>
              <a:rPr lang="nl-BE" err="1"/>
              <a:t>by</a:t>
            </a:r>
            <a:r>
              <a:rPr lang="nl-BE"/>
              <a:t> </a:t>
            </a:r>
            <a:r>
              <a:rPr lang="nl-BE" err="1"/>
              <a:t>Freepik</a:t>
            </a:r>
            <a:r>
              <a:rPr lang="nl-BE"/>
              <a:t> </a:t>
            </a:r>
            <a:r>
              <a:rPr lang="nl-BE" err="1"/>
              <a:t>from</a:t>
            </a:r>
            <a:r>
              <a:rPr lang="nl-BE"/>
              <a:t> www.flaticon.com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1916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7999"/>
              </a:lnSpc>
              <a:buNone/>
            </a:pPr>
            <a:r>
              <a:rPr lang="nl-BE" err="1"/>
              <a:t>Icons</a:t>
            </a:r>
            <a:r>
              <a:rPr lang="nl-BE"/>
              <a:t> made </a:t>
            </a:r>
            <a:r>
              <a:rPr lang="nl-BE" err="1"/>
              <a:t>by</a:t>
            </a:r>
            <a:r>
              <a:rPr lang="nl-BE"/>
              <a:t> </a:t>
            </a:r>
            <a:r>
              <a:rPr lang="nl-BE" err="1"/>
              <a:t>Freepik</a:t>
            </a:r>
            <a:r>
              <a:rPr lang="nl-BE"/>
              <a:t> </a:t>
            </a:r>
            <a:r>
              <a:rPr lang="nl-BE" err="1"/>
              <a:t>from</a:t>
            </a:r>
            <a:r>
              <a:rPr lang="nl-BE"/>
              <a:t> </a:t>
            </a:r>
            <a:r>
              <a:rPr lang="nl-BE">
                <a:hlinkClick r:id="rId3"/>
              </a:rPr>
              <a:t>www.flaticon.com</a:t>
            </a:r>
            <a:endParaRPr lang="nl-NL"/>
          </a:p>
          <a:p>
            <a:pPr marL="0" indent="0">
              <a:lnSpc>
                <a:spcPct val="117999"/>
              </a:lnSpc>
              <a:buNone/>
            </a:pPr>
            <a:r>
              <a:rPr lang="nl-BE" err="1"/>
              <a:t>Grassroots</a:t>
            </a:r>
            <a:r>
              <a:rPr lang="nl-BE"/>
              <a:t> </a:t>
            </a:r>
            <a:r>
              <a:rPr lang="nl-BE" err="1"/>
              <a:t>initiative</a:t>
            </a:r>
          </a:p>
        </p:txBody>
      </p:sp>
    </p:spTree>
    <p:extLst>
      <p:ext uri="{BB962C8B-B14F-4D97-AF65-F5344CB8AC3E}">
        <p14:creationId xmlns:p14="http://schemas.microsoft.com/office/powerpoint/2010/main" val="311325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svg"/><Relationship Id="rId4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2">
  <p:cSld name="Titel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8519" y="-15980"/>
            <a:ext cx="6065483" cy="423274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1" y="-15979"/>
            <a:ext cx="6334146" cy="51594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4" y="519521"/>
            <a:ext cx="1347591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646330" y="3274425"/>
            <a:ext cx="47025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646329" y="1178314"/>
            <a:ext cx="39105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23" y="4327650"/>
            <a:ext cx="1056115" cy="2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6025494" y="4548634"/>
            <a:ext cx="29523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>
  <p:cSld name="Inhoud met bijschrif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/>
          </p:nvPr>
        </p:nvSpPr>
        <p:spPr>
          <a:xfrm>
            <a:off x="611561" y="273846"/>
            <a:ext cx="279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611561" y="4419451"/>
            <a:ext cx="27912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2"/>
          </p:nvPr>
        </p:nvSpPr>
        <p:spPr>
          <a:xfrm>
            <a:off x="3546988" y="273844"/>
            <a:ext cx="4968300" cy="45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L="457200" marR="0" lvl="0" indent="-3619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>
  <p:cSld name="Afbeelding met bijschrif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body" idx="1"/>
          </p:nvPr>
        </p:nvSpPr>
        <p:spPr>
          <a:xfrm>
            <a:off x="1322284" y="4362936"/>
            <a:ext cx="64281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Arial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>
            <a:spLocks noGrp="1"/>
          </p:cNvSpPr>
          <p:nvPr>
            <p:ph type="pic" idx="2"/>
          </p:nvPr>
        </p:nvSpPr>
        <p:spPr>
          <a:xfrm>
            <a:off x="1322282" y="1124347"/>
            <a:ext cx="6428100" cy="3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marL="2743200" lvl="5" indent="-304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marL="3200400" lvl="6" indent="-304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marL="3657600" lvl="7" indent="-3048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marL="4114800" lvl="8" indent="-304800" algn="l">
              <a:lnSpc>
                <a:spcPct val="9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dia">
  <p:cSld name="1_Titeldi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2"/>
          <p:cNvGrpSpPr/>
          <p:nvPr/>
        </p:nvGrpSpPr>
        <p:grpSpPr>
          <a:xfrm>
            <a:off x="288000" y="216000"/>
            <a:ext cx="8553600" cy="4699125"/>
            <a:chOff x="288000" y="288000"/>
            <a:chExt cx="8553600" cy="6265500"/>
          </a:xfrm>
        </p:grpSpPr>
        <p:sp>
          <p:nvSpPr>
            <p:cNvPr id="13" name="Google Shape;13;p2"/>
            <p:cNvSpPr/>
            <p:nvPr/>
          </p:nvSpPr>
          <p:spPr>
            <a:xfrm>
              <a:off x="288000" y="288000"/>
              <a:ext cx="6768000" cy="6265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056000" y="288000"/>
              <a:ext cx="1785600" cy="6264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576000" y="1890000"/>
            <a:ext cx="7070100" cy="11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588600" y="3131025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504001" y="3786629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sz="17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6000" y="432000"/>
            <a:ext cx="1851225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 1">
  <p:cSld name="Leeg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>
  <p:cSld name="Inhoud van twe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1pPr>
            <a:lvl2pPr marL="914400" marR="0" lvl="1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2000" i="0" u="none" strike="noStrike" cap="none">
                <a:solidFill>
                  <a:srgbClr val="7F7F7F"/>
                </a:solidFill>
              </a:defRPr>
            </a:lvl2pPr>
            <a:lvl3pPr marL="1371600" marR="0" lvl="2" indent="-331469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800" i="0" u="none" strike="noStrike" cap="none">
                <a:solidFill>
                  <a:schemeClr val="dk1"/>
                </a:solidFill>
              </a:defRPr>
            </a:lvl4pPr>
            <a:lvl5pPr marL="2286000" marR="0" lvl="4" indent="-33147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sz="18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angepaste indeling">
  <p:cSld name="3_Aangepaste indeling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2639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 descr="VLA_verbeeldingwerkt_ka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580" i="0" u="none" strike="noStrike" cap="none">
                <a:solidFill>
                  <a:schemeClr val="dk1"/>
                </a:solidFill>
              </a:defRPr>
            </a:lvl1pPr>
            <a:lvl2pPr marR="0"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2000" i="0" u="none" strike="noStrike" cap="none">
                <a:solidFill>
                  <a:srgbClr val="7F7F7F"/>
                </a:solidFill>
              </a:defRPr>
            </a:lvl2pPr>
            <a:lvl3pPr marR="0"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 i="0" u="none" strike="noStrike" cap="none">
                <a:solidFill>
                  <a:schemeClr val="dk1"/>
                </a:solidFill>
              </a:defRPr>
            </a:lvl3pPr>
            <a:lvl4pPr marR="0"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i="0" u="none" strike="noStrike" cap="none">
                <a:solidFill>
                  <a:schemeClr val="dk1"/>
                </a:solidFill>
              </a:defRPr>
            </a:lvl4pPr>
            <a:lvl5pPr marR="0"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600" i="0" u="none" strike="noStrike" cap="none">
                <a:solidFill>
                  <a:schemeClr val="dk1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L="457200" marR="0" lvl="0" indent="-3619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Mobiliteit">
  <p:cSld name="Leeg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 rotWithShape="1">
          <a:blip r:embed="rId2">
            <a:alphaModFix/>
          </a:blip>
          <a:srcRect r="31375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/>
          <a:srcRect l="763" t="1399" r="6439" b="3435"/>
          <a:stretch>
            <a:fillRect/>
          </a:stretch>
        </p:blipFill>
        <p:spPr>
          <a:xfrm>
            <a:off x="323527" y="-1"/>
            <a:ext cx="8820473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82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</p:spPr>
        <p:txBody>
          <a:bodyPr anchor="b"/>
          <a:lstStyle>
            <a:lvl1pPr algn="r">
              <a:defRPr sz="2700">
                <a:latin typeface="+mn-lt"/>
              </a:defRPr>
            </a:lvl1pPr>
          </a:lstStyle>
          <a:p>
            <a:pPr lvl="0">
              <a:defRPr sz="1800" b="0"/>
            </a:pPr>
            <a:r>
              <a:rPr lang="en-US" sz="2700" b="1"/>
              <a:t>Click to edit Master title style</a:t>
            </a:r>
            <a:endParaRPr sz="2700" b="1"/>
          </a:p>
        </p:txBody>
      </p:sp>
    </p:spTree>
    <p:extLst>
      <p:ext uri="{BB962C8B-B14F-4D97-AF65-F5344CB8AC3E}">
        <p14:creationId xmlns:p14="http://schemas.microsoft.com/office/powerpoint/2010/main" val="2212504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6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20870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257175" marR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587828" marR="0" indent="-244928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914400" marR="0" indent="-22860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3030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16459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257175" marR="0" lvl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257175" marR="0" lvl="1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257175" marR="0" lvl="2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257175" marR="0" lvl="3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257175" marR="0" lvl="4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79399167-FE2E-401C-9FAB-4732749FC8D2}" type="datetime1">
              <a:rPr lang="nl-BE" smtClean="0"/>
              <a:t>25/05/2020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3054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69058"/>
            <a:ext cx="8229600" cy="1131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nl-BE"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42900" marR="0" lvl="0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–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»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323850" algn="l" rtl="0"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sz="2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nl-BE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335933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err="1"/>
              <a:t>Editeer</a:t>
            </a:r>
            <a:r>
              <a:rPr lang="nl-BE"/>
              <a:t> via Invoegen/Kop- en Voettekst</a:t>
            </a:r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E4E33C0-43DC-4AB9-AFAB-31D7544B7A0D}" type="datetime1">
              <a:rPr lang="nl-BE" smtClean="0"/>
              <a:t>25/05/2020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308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5"/>
          <p:cNvSpPr/>
          <p:nvPr/>
        </p:nvSpPr>
        <p:spPr>
          <a:xfrm>
            <a:off x="-1" y="0"/>
            <a:ext cx="288002" cy="5143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34289" rIns="34289" anchor="ctr"/>
          <a:lstStyle/>
          <a:p>
            <a:pPr algn="ctr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FlandersArtSans-Regular"/>
              </a:defRPr>
            </a:pPr>
            <a:endParaRPr sz="1350"/>
          </a:p>
        </p:txBody>
      </p:sp>
      <p:sp>
        <p:nvSpPr>
          <p:cNvPr id="195" name="Shape 17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grpSp>
        <p:nvGrpSpPr>
          <p:cNvPr id="198" name="Shape 18"/>
          <p:cNvGrpSpPr/>
          <p:nvPr/>
        </p:nvGrpSpPr>
        <p:grpSpPr>
          <a:xfrm>
            <a:off x="-1" y="0"/>
            <a:ext cx="6228001" cy="5143500"/>
            <a:chOff x="0" y="0"/>
            <a:chExt cx="6228000" cy="6857999"/>
          </a:xfrm>
        </p:grpSpPr>
        <p:sp>
          <p:nvSpPr>
            <p:cNvPr id="196" name="Shape 19"/>
            <p:cNvSpPr/>
            <p:nvPr/>
          </p:nvSpPr>
          <p:spPr>
            <a:xfrm rot="10800000" flipH="1">
              <a:off x="-1" y="0"/>
              <a:ext cx="4384940" cy="6858000"/>
            </a:xfrm>
            <a:prstGeom prst="rect">
              <a:avLst/>
            </a:pr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 sz="1350"/>
            </a:p>
          </p:txBody>
        </p:sp>
        <p:sp>
          <p:nvSpPr>
            <p:cNvPr id="197" name="Shape 20"/>
            <p:cNvSpPr/>
            <p:nvPr/>
          </p:nvSpPr>
          <p:spPr>
            <a:xfrm rot="10800000" flipH="1">
              <a:off x="4384937" y="0"/>
              <a:ext cx="1843063" cy="6856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 sz="1350"/>
            </a:p>
          </p:txBody>
        </p:sp>
      </p:grpSp>
      <p:sp>
        <p:nvSpPr>
          <p:cNvPr id="199" name="Title Text"/>
          <p:cNvSpPr txBox="1">
            <a:spLocks noGrp="1"/>
          </p:cNvSpPr>
          <p:nvPr>
            <p:ph type="title"/>
          </p:nvPr>
        </p:nvSpPr>
        <p:spPr>
          <a:xfrm>
            <a:off x="1331999" y="567634"/>
            <a:ext cx="3456132" cy="1350001"/>
          </a:xfrm>
          <a:prstGeom prst="rect">
            <a:avLst/>
          </a:prstGeom>
        </p:spPr>
        <p:txBody>
          <a:bodyPr lIns="91424" tIns="91424" rIns="91424" bIns="91424" anchor="b"/>
          <a:lstStyle>
            <a:lvl1pPr>
              <a:lnSpc>
                <a:spcPct val="102701"/>
              </a:lnSpc>
              <a:defRPr sz="2775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31999" y="2240587"/>
            <a:ext cx="3112680" cy="2077574"/>
          </a:xfrm>
          <a:prstGeom prst="rect">
            <a:avLst/>
          </a:prstGeom>
        </p:spPr>
        <p:txBody>
          <a:bodyPr lIns="91424" tIns="91424" rIns="91424" bIns="91424"/>
          <a:lstStyle>
            <a:lvl1pPr marL="0" indent="0">
              <a:lnSpc>
                <a:spcPct val="119047"/>
              </a:lnSpc>
              <a:spcBef>
                <a:spcPts val="0"/>
              </a:spcBef>
              <a:buSzTx/>
              <a:buNone/>
              <a:defRPr sz="1575">
                <a:solidFill>
                  <a:srgbClr val="FFFFFF"/>
                </a:solidFill>
              </a:defRPr>
            </a:lvl1pPr>
            <a:lvl2pPr marL="459074" indent="-189516">
              <a:lnSpc>
                <a:spcPct val="119047"/>
              </a:lnSpc>
              <a:spcBef>
                <a:spcPts val="0"/>
              </a:spcBef>
              <a:buChar char="•"/>
              <a:defRPr sz="1575">
                <a:solidFill>
                  <a:srgbClr val="FFFFFF"/>
                </a:solidFill>
              </a:defRPr>
            </a:lvl2pPr>
            <a:lvl3pPr marL="671704" indent="-165926">
              <a:lnSpc>
                <a:spcPct val="119047"/>
              </a:lnSpc>
              <a:spcBef>
                <a:spcPts val="0"/>
              </a:spcBef>
              <a:buChar char="•"/>
              <a:defRPr sz="1575">
                <a:solidFill>
                  <a:srgbClr val="FFFFFF"/>
                </a:solidFill>
              </a:defRPr>
            </a:lvl3pPr>
            <a:lvl4pPr marL="889334" indent="-177341">
              <a:lnSpc>
                <a:spcPct val="119047"/>
              </a:lnSpc>
              <a:spcBef>
                <a:spcPts val="0"/>
              </a:spcBef>
              <a:buChar char="•"/>
              <a:defRPr sz="1575">
                <a:solidFill>
                  <a:srgbClr val="FFFFFF"/>
                </a:solidFill>
              </a:defRPr>
            </a:lvl4pPr>
            <a:lvl5pPr marL="1104266" indent="-169864">
              <a:lnSpc>
                <a:spcPct val="119047"/>
              </a:lnSpc>
              <a:spcBef>
                <a:spcPts val="0"/>
              </a:spcBef>
              <a:buChar char="•"/>
              <a:defRPr sz="1575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876013" y="4767895"/>
            <a:ext cx="254294" cy="230476"/>
          </a:xfrm>
          <a:prstGeom prst="rect">
            <a:avLst/>
          </a:prstGeom>
        </p:spPr>
        <p:txBody>
          <a:bodyPr lIns="45699" tIns="45699" rIns="45699" bIns="45699"/>
          <a:lstStyle>
            <a:lvl1pPr algn="l">
              <a:defRPr sz="105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29245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8" y="4752006"/>
            <a:ext cx="2141621" cy="273844"/>
          </a:xfrm>
        </p:spPr>
        <p:txBody>
          <a:bodyPr/>
          <a:lstStyle>
            <a:lvl1pPr>
              <a:defRPr sz="675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25/05/2020</a:t>
            </a:fld>
            <a:r>
              <a:rPr lang="nl-BE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nl-BE" b="1">
                <a:solidFill>
                  <a:prstClr val="white">
                    <a:lumMod val="50000"/>
                  </a:prstClr>
                </a:solidFill>
              </a:rPr>
              <a:t>│</a:t>
            </a:r>
            <a:fld id="{B263F6C6-2226-4286-8995-C42CB1E7C290}" type="slidenum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nl-BE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</p:spPr>
        <p:txBody>
          <a:bodyPr anchor="t" anchorCtr="0"/>
          <a:lstStyle>
            <a:lvl1pPr>
              <a:defRPr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436400"/>
            <a:ext cx="7416000" cy="2754000"/>
          </a:xfrm>
        </p:spPr>
        <p:txBody>
          <a:bodyPr bIns="0"/>
          <a:lstStyle>
            <a:lvl1pPr marL="0" indent="0">
              <a:lnSpc>
                <a:spcPct val="90000"/>
              </a:lnSpc>
              <a:buFontTx/>
              <a:buBlip>
                <a:blip r:embed="rId2"/>
              </a:buBlip>
              <a:defRPr sz="1650">
                <a:latin typeface="FlandersArtSans-Regular" panose="00000500000000000000" pitchFamily="2" charset="0"/>
              </a:defRPr>
            </a:lvl1pPr>
            <a:lvl2pPr>
              <a:lnSpc>
                <a:spcPct val="90000"/>
              </a:lnSpc>
              <a:buSzPct val="75000"/>
              <a:buFontTx/>
              <a:buBlip>
                <a:blip r:embed="rId3"/>
              </a:buBlip>
              <a:defRPr sz="165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lnSpc>
                <a:spcPct val="90000"/>
              </a:lnSpc>
              <a:buSzPct val="85000"/>
              <a:defRPr>
                <a:latin typeface="FlandersArtSans-Regular" panose="00000500000000000000" pitchFamily="2" charset="0"/>
              </a:defRPr>
            </a:lvl3pPr>
            <a:lvl4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4pPr>
            <a:lvl5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7" name="Afbeelding 11">
            <a:extLst>
              <a:ext uri="{FF2B5EF4-FFF2-40B4-BE49-F238E27FC236}">
                <a16:creationId xmlns:a16="http://schemas.microsoft.com/office/drawing/2014/main" id="{086EAF89-0652-CB4E-BD2B-E4E730471B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4353948"/>
            <a:ext cx="1493730" cy="57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139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B_domein01_lokaal bestuur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5ED4797-6B38-4DEC-A43D-AF91CC36E6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310948" cy="5143500"/>
          </a:xfrm>
          <a:prstGeom prst="rect">
            <a:avLst/>
          </a:prstGeom>
        </p:spPr>
      </p:pic>
      <p:sp>
        <p:nvSpPr>
          <p:cNvPr id="11" name="Titel 10">
            <a:extLst>
              <a:ext uri="{FF2B5EF4-FFF2-40B4-BE49-F238E27FC236}">
                <a16:creationId xmlns:a16="http://schemas.microsoft.com/office/drawing/2014/main" id="{2E250162-3FBD-465A-A88D-B1EF97043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000" y="540000"/>
            <a:ext cx="7120443" cy="540000"/>
          </a:xfrm>
        </p:spPr>
        <p:txBody>
          <a:bodyPr lIns="0" anchor="ctr" anchorCtr="0">
            <a:normAutofit/>
          </a:bodyPr>
          <a:lstStyle>
            <a:lvl1pPr>
              <a:defRPr sz="27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E1B337E-B563-4F3A-9CDE-5329B589D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85000" y="1485001"/>
            <a:ext cx="7122600" cy="3117956"/>
          </a:xfrm>
        </p:spPr>
        <p:txBody>
          <a:bodyPr lIns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7" name="Graphic 6">
            <a:hlinkClick r:id="" action="ppaction://noaction"/>
            <a:extLst>
              <a:ext uri="{FF2B5EF4-FFF2-40B4-BE49-F238E27FC236}">
                <a16:creationId xmlns:a16="http://schemas.microsoft.com/office/drawing/2014/main" id="{9428F45E-814A-4F25-BF29-6D4EDF953B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69081" y="267891"/>
            <a:ext cx="756000" cy="311295"/>
          </a:xfrm>
          <a:prstGeom prst="rect">
            <a:avLst/>
          </a:prstGeom>
        </p:spPr>
      </p:pic>
      <p:sp>
        <p:nvSpPr>
          <p:cNvPr id="9" name="Tijdelijke aanduiding voor tekst 6">
            <a:extLst>
              <a:ext uri="{FF2B5EF4-FFF2-40B4-BE49-F238E27FC236}">
                <a16:creationId xmlns:a16="http://schemas.microsoft.com/office/drawing/2014/main" id="{54FFD4E6-B8F9-4E64-B530-04AF07E085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85000" y="269999"/>
            <a:ext cx="7119647" cy="297000"/>
          </a:xfrm>
        </p:spPr>
        <p:txBody>
          <a:bodyPr anchor="b" anchorCtr="0">
            <a:normAutofit/>
          </a:bodyPr>
          <a:lstStyle>
            <a:lvl1pPr>
              <a:defRPr sz="900">
                <a:latin typeface="FlandersArtSans-Medium" panose="000006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212F108-9916-4A3D-A5BF-C3933DB0BEB8}"/>
              </a:ext>
            </a:extLst>
          </p:cNvPr>
          <p:cNvSpPr txBox="1"/>
          <p:nvPr userDrawn="1"/>
        </p:nvSpPr>
        <p:spPr>
          <a:xfrm rot="1620000">
            <a:off x="217732" y="1039081"/>
            <a:ext cx="829687" cy="540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>
              <a:lnSpc>
                <a:spcPts val="1050"/>
              </a:lnSpc>
            </a:pPr>
            <a:r>
              <a:rPr lang="nl-BE" sz="975" spc="-15" baseline="0">
                <a:solidFill>
                  <a:srgbClr val="3C3D3C"/>
                </a:solidFill>
                <a:latin typeface="FlandersArtSans-Medium" panose="00000600000000000000" pitchFamily="2" charset="0"/>
              </a:rPr>
              <a:t>Lokaal</a:t>
            </a:r>
          </a:p>
          <a:p>
            <a:pPr algn="l">
              <a:lnSpc>
                <a:spcPts val="1050"/>
              </a:lnSpc>
            </a:pPr>
            <a:r>
              <a:rPr lang="nl-BE" sz="975" spc="-15" baseline="0">
                <a:solidFill>
                  <a:srgbClr val="3C3D3C"/>
                </a:solidFill>
                <a:latin typeface="FlandersArtSans-Medium" panose="00000600000000000000" pitchFamily="2" charset="0"/>
              </a:rPr>
              <a:t>  bestuur</a:t>
            </a:r>
          </a:p>
          <a:p>
            <a:pPr algn="l">
              <a:lnSpc>
                <a:spcPts val="1050"/>
              </a:lnSpc>
            </a:pPr>
            <a:r>
              <a:rPr lang="nl-BE" sz="975" spc="-15" baseline="0">
                <a:solidFill>
                  <a:srgbClr val="3C3D3C"/>
                </a:solidFill>
                <a:latin typeface="FlandersArtSans-Medium" panose="00000600000000000000" pitchFamily="2" charset="0"/>
              </a:rPr>
              <a:t>    _____</a:t>
            </a:r>
          </a:p>
        </p:txBody>
      </p:sp>
    </p:spTree>
    <p:extLst>
      <p:ext uri="{BB962C8B-B14F-4D97-AF65-F5344CB8AC3E}">
        <p14:creationId xmlns:p14="http://schemas.microsoft.com/office/powerpoint/2010/main" val="1505980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 2">
  <p:cSld name="Tussentitel 2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l="763" t="1399" r="6439" b="3434"/>
          <a:stretch/>
        </p:blipFill>
        <p:spPr>
          <a:xfrm>
            <a:off x="323525" y="0"/>
            <a:ext cx="88204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899593" y="1501900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A7DE7282-F0AA-5641-9378-87770DDC0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98" y="1583136"/>
            <a:ext cx="7416002" cy="837001"/>
          </a:xfr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2700" b="0" i="0">
                <a:latin typeface="Flanders Art Serif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Body Level One…">
            <a:extLst>
              <a:ext uri="{FF2B5EF4-FFF2-40B4-BE49-F238E27FC236}">
                <a16:creationId xmlns:a16="http://schemas.microsoft.com/office/drawing/2014/main" id="{58D8DBBF-8256-294B-BA13-5F6D1ED5D2D1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2398" y="2571753"/>
            <a:ext cx="7416002" cy="158313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lnSpc>
                <a:spcPts val="2400"/>
              </a:lnSpc>
              <a:buSzTx/>
              <a:buNone/>
              <a:defRPr sz="1800"/>
            </a:lvl1pPr>
            <a:lvl2pPr marL="0" indent="342908">
              <a:lnSpc>
                <a:spcPts val="2400"/>
              </a:lnSpc>
              <a:buSzTx/>
              <a:buNone/>
              <a:defRPr sz="1800"/>
            </a:lvl2pPr>
            <a:lvl3pPr marL="0" indent="685817">
              <a:lnSpc>
                <a:spcPts val="2400"/>
              </a:lnSpc>
              <a:buSzTx/>
              <a:buNone/>
              <a:defRPr sz="1800"/>
            </a:lvl3pPr>
            <a:lvl4pPr marL="0" indent="1028726">
              <a:lnSpc>
                <a:spcPts val="2400"/>
              </a:lnSpc>
              <a:buSzTx/>
              <a:buNone/>
              <a:defRPr sz="1800"/>
            </a:lvl4pPr>
            <a:lvl5pPr marL="0" indent="1371635">
              <a:lnSpc>
                <a:spcPts val="2400"/>
              </a:lnSpc>
              <a:buSz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40269491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">
  <p:cSld name="Titel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2" y="0"/>
            <a:ext cx="8876034" cy="5143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6314" y="519521"/>
            <a:ext cx="1800000" cy="5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949579" y="3382375"/>
            <a:ext cx="68628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49580" y="1163814"/>
            <a:ext cx="68628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3" y="4327651"/>
            <a:ext cx="1408178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/>
        </p:nvSpPr>
        <p:spPr>
          <a:xfrm>
            <a:off x="6084169" y="4417084"/>
            <a:ext cx="29523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3">
  <p:cSld name="Titel 3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529" y="1"/>
            <a:ext cx="8820470" cy="4216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3" y="4327651"/>
            <a:ext cx="1408178" cy="29718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949580" y="1163814"/>
            <a:ext cx="68580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0"/>
            <a:ext cx="323400" cy="5143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12" y="515456"/>
            <a:ext cx="1800000" cy="52576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/>
        </p:nvSpPr>
        <p:spPr>
          <a:xfrm>
            <a:off x="6084169" y="4417084"/>
            <a:ext cx="29523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www.vlaanderen.be/informatievlaanderen</a:t>
            </a:r>
            <a:endParaRPr sz="1200"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949580" y="3382375"/>
            <a:ext cx="68580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">
  <p:cSld name="Tussentitel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99593" y="1501900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dubbele Inhoud">
  <p:cSld name="Titel en dubbele Inhoud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38622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L="457200" marR="0" lvl="0" indent="-3619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4653116" y="1111661"/>
            <a:ext cx="38622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L="457200" marR="0" lvl="0" indent="-3619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kel Titel">
  <p:cSld name="Enkel Titel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">
  <p:cSld name="Blanc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0"/>
            <a:ext cx="323400" cy="5143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726" r:id="rId4"/>
    <p:sldLayoutId id="2147483652" r:id="rId5"/>
    <p:sldLayoutId id="2147483727" r:id="rId6"/>
    <p:sldLayoutId id="2147483728" r:id="rId7"/>
    <p:sldLayoutId id="2147483655" r:id="rId8"/>
    <p:sldLayoutId id="2147483729" r:id="rId9"/>
    <p:sldLayoutId id="2147483730" r:id="rId10"/>
    <p:sldLayoutId id="2147483731" r:id="rId11"/>
    <p:sldLayoutId id="214748373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sz="2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2639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sz="2200" b="0" i="0" u="none" strike="noStrike" cap="non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25" r:id="rId14"/>
    <p:sldLayoutId id="2147483701" r:id="rId15"/>
    <p:sldLayoutId id="2147483702" r:id="rId16"/>
    <p:sldLayoutId id="2147483703" r:id="rId17"/>
    <p:sldLayoutId id="2147483704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9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ire.ec.europa.eu/data-specifications/2892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opteereendier.be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.vlaanderen.be/cms/events.html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646330" y="3135275"/>
            <a:ext cx="47025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err="1"/>
              <a:t>Virtuele</a:t>
            </a:r>
            <a:r>
              <a:rPr lang="en-US"/>
              <a:t> </a:t>
            </a:r>
            <a:r>
              <a:rPr lang="en-US" err="1"/>
              <a:t>opleiding</a:t>
            </a:r>
          </a:p>
          <a:p>
            <a:pPr marL="0" indent="0">
              <a:spcBef>
                <a:spcPts val="0"/>
              </a:spcBef>
            </a:pPr>
            <a:r>
              <a:rPr lang="en-US"/>
              <a:t>3 </a:t>
            </a:r>
            <a:r>
              <a:rPr lang="en-US" err="1"/>
              <a:t>april</a:t>
            </a:r>
            <a:r>
              <a:rPr lang="en-US"/>
              <a:t> 2020</a:t>
            </a: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646328" y="746364"/>
            <a:ext cx="4076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lang="en-US" b="1"/>
              <a:t>OSLO voor</a:t>
            </a:r>
            <a:br>
              <a:rPr lang="en-US" b="1"/>
            </a:br>
            <a:r>
              <a:rPr lang="en-US" b="1"/>
              <a:t>business analisten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E2CF95A-7527-46C8-A4E6-26E06F37D94A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75" name="Shape 475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3533" y="897178"/>
            <a:ext cx="4135481" cy="3206607"/>
          </a:xfrm>
          <a:prstGeom prst="rect">
            <a:avLst/>
          </a:prstGeom>
          <a:solidFill>
            <a:srgbClr val="EEEEEE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78" name="Shape 478"/>
          <p:cNvSpPr/>
          <p:nvPr/>
        </p:nvSpPr>
        <p:spPr>
          <a:xfrm>
            <a:off x="923483" y="384263"/>
            <a:ext cx="3078372" cy="4187083"/>
          </a:xfrm>
          <a:prstGeom prst="rect">
            <a:avLst/>
          </a:prstGeom>
          <a:solidFill>
            <a:schemeClr val="lt1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endParaRPr lang="nl-B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" name="Shape 479"/>
          <p:cNvGrpSpPr/>
          <p:nvPr/>
        </p:nvGrpSpPr>
        <p:grpSpPr>
          <a:xfrm>
            <a:off x="1109964" y="613865"/>
            <a:ext cx="2734593" cy="3782557"/>
            <a:chOff x="0" y="0"/>
            <a:chExt cx="3007471" cy="4520450"/>
          </a:xfrm>
        </p:grpSpPr>
        <p:sp>
          <p:nvSpPr>
            <p:cNvPr id="480" name="Shape 480"/>
            <p:cNvSpPr/>
            <p:nvPr/>
          </p:nvSpPr>
          <p:spPr>
            <a:xfrm>
              <a:off x="0" y="3883354"/>
              <a:ext cx="3007471" cy="637096"/>
            </a:xfrm>
            <a:prstGeom prst="rect">
              <a:avLst/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1" name="Shape 481"/>
            <p:cNvSpPr txBox="1"/>
            <p:nvPr/>
          </p:nvSpPr>
          <p:spPr>
            <a:xfrm>
              <a:off x="0" y="3883354"/>
              <a:ext cx="3007471" cy="637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Impact op kwaliteit en</a:t>
              </a:r>
              <a:b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efficiëntie dienstverlening</a:t>
              </a:r>
            </a:p>
          </p:txBody>
        </p:sp>
        <p:sp>
          <p:nvSpPr>
            <p:cNvPr id="482" name="Shape 482"/>
            <p:cNvSpPr/>
            <p:nvPr/>
          </p:nvSpPr>
          <p:spPr>
            <a:xfrm rot="10800000">
              <a:off x="0" y="2913056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3" name="Shape 483"/>
            <p:cNvSpPr txBox="1"/>
            <p:nvPr/>
          </p:nvSpPr>
          <p:spPr>
            <a:xfrm>
              <a:off x="0" y="2913056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Meervoudige kosten om </a:t>
              </a:r>
              <a:b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informatie te koppelen</a:t>
              </a:r>
            </a:p>
          </p:txBody>
        </p:sp>
        <p:sp>
          <p:nvSpPr>
            <p:cNvPr id="484" name="Shape 484"/>
            <p:cNvSpPr/>
            <p:nvPr/>
          </p:nvSpPr>
          <p:spPr>
            <a:xfrm rot="10800000">
              <a:off x="0" y="1942758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5" name="Shape 485"/>
            <p:cNvSpPr txBox="1"/>
            <p:nvPr/>
          </p:nvSpPr>
          <p:spPr>
            <a:xfrm>
              <a:off x="0" y="1942758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Authentieke bronnen</a:t>
              </a:r>
              <a:r>
                <a:rPr lang="nl-BE" sz="1200">
                  <a:solidFill>
                    <a:schemeClr val="dk1"/>
                  </a:solidFill>
                </a:rPr>
                <a:t/>
              </a:r>
              <a:br>
                <a:rPr lang="nl-BE" sz="1200">
                  <a:solidFill>
                    <a:schemeClr val="dk1"/>
                  </a:solidFill>
                </a:rPr>
              </a:b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bestaan</a:t>
              </a:r>
              <a:r>
                <a:rPr lang="nl-BE" sz="1200">
                  <a:solidFill>
                    <a:schemeClr val="dk1"/>
                  </a:solidFill>
                </a:rPr>
                <a:t> </a:t>
              </a: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als silo’s</a:t>
              </a:r>
            </a:p>
          </p:txBody>
        </p:sp>
        <p:sp>
          <p:nvSpPr>
            <p:cNvPr id="486" name="Shape 486"/>
            <p:cNvSpPr/>
            <p:nvPr/>
          </p:nvSpPr>
          <p:spPr>
            <a:xfrm rot="10800000">
              <a:off x="0" y="972460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7" name="Shape 487"/>
            <p:cNvSpPr txBox="1"/>
            <p:nvPr/>
          </p:nvSpPr>
          <p:spPr>
            <a:xfrm>
              <a:off x="0" y="972460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Informatie wordt gestructureerd/</a:t>
              </a:r>
              <a:r>
                <a:rPr lang="nl-BE" sz="1200">
                  <a:solidFill>
                    <a:schemeClr val="dk1"/>
                  </a:solidFill>
                </a:rPr>
                <a:t> </a:t>
              </a: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gemodelleerd vanuit </a:t>
              </a:r>
              <a:r>
                <a:rPr lang="nl-BE" sz="1200">
                  <a:solidFill>
                    <a:schemeClr val="dk1"/>
                  </a:solidFill>
                </a:rPr>
                <a:t>één</a:t>
              </a: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perspectief</a:t>
              </a:r>
            </a:p>
          </p:txBody>
        </p:sp>
        <p:sp>
          <p:nvSpPr>
            <p:cNvPr id="488" name="Shape 488"/>
            <p:cNvSpPr/>
            <p:nvPr/>
          </p:nvSpPr>
          <p:spPr>
            <a:xfrm rot="10800000">
              <a:off x="0" y="0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lang="nl-BE"/>
            </a:p>
          </p:txBody>
        </p:sp>
        <p:sp>
          <p:nvSpPr>
            <p:cNvPr id="489" name="Shape 489"/>
            <p:cNvSpPr txBox="1"/>
            <p:nvPr/>
          </p:nvSpPr>
          <p:spPr>
            <a:xfrm>
              <a:off x="0" y="0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994" tIns="63994" rIns="63994" bIns="63994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nl-BE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Applicaties kijken naar de reële wereld vanuit verschillende perspectieven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1878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12" t="7132" r="8014"/>
          <a:stretch/>
        </p:blipFill>
        <p:spPr>
          <a:xfrm>
            <a:off x="321370" y="-4697"/>
            <a:ext cx="8822630" cy="514819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11</a:t>
            </a:fld>
            <a:endParaRPr lang="nl-BE"/>
          </a:p>
        </p:txBody>
      </p:sp>
      <p:sp>
        <p:nvSpPr>
          <p:cNvPr id="6" name="Rectangle 5"/>
          <p:cNvSpPr/>
          <p:nvPr/>
        </p:nvSpPr>
        <p:spPr>
          <a:xfrm>
            <a:off x="321370" y="0"/>
            <a:ext cx="8822630" cy="51435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700"/>
              <a:t>Interoperabiliteit is de mogelijkheid van verschillende autonome organisaties of systemen om met elkaar te communiceren en samen te werken.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856A019-729F-4CEC-B754-B6C932E16B22}"/>
              </a:ext>
            </a:extLst>
          </p:cNvPr>
          <p:cNvSpPr/>
          <p:nvPr/>
        </p:nvSpPr>
        <p:spPr>
          <a:xfrm>
            <a:off x="-3133" y="782"/>
            <a:ext cx="328808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548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normAutofit/>
          </a:bodyPr>
          <a:lstStyle/>
          <a:p>
            <a:r>
              <a:rPr lang="nl-BE" sz="2800"/>
              <a:t>Niveaus van interoperabiliteit</a:t>
            </a:r>
            <a:endParaRPr lang="nl-NL" sz="2800"/>
          </a:p>
        </p:txBody>
      </p:sp>
      <p:pic>
        <p:nvPicPr>
          <p:cNvPr id="225" name="Afbeelding 225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32FAC476-1635-464D-B5B2-BABFD5D21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641" y="1004421"/>
            <a:ext cx="4144549" cy="926948"/>
          </a:xfrm>
          <a:prstGeom prst="rect">
            <a:avLst/>
          </a:prstGeom>
        </p:spPr>
      </p:pic>
      <p:pic>
        <p:nvPicPr>
          <p:cNvPr id="227" name="Afbeelding 225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829EAF9F-38A0-494D-9477-36870DF1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641" y="1936044"/>
            <a:ext cx="4144549" cy="926948"/>
          </a:xfrm>
          <a:prstGeom prst="rect">
            <a:avLst/>
          </a:prstGeom>
        </p:spPr>
      </p:pic>
      <p:pic>
        <p:nvPicPr>
          <p:cNvPr id="228" name="Afbeelding 228" descr="Afbeelding met geel, tekening&#10;&#10;Beschrijving is gegenereerd met zeer hoge betrouwbaarheid">
            <a:extLst>
              <a:ext uri="{FF2B5EF4-FFF2-40B4-BE49-F238E27FC236}">
                <a16:creationId xmlns:a16="http://schemas.microsoft.com/office/drawing/2014/main" id="{6C37FD38-E520-47E0-BDD3-B30E0B546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640" y="2868194"/>
            <a:ext cx="4144549" cy="925892"/>
          </a:xfrm>
          <a:prstGeom prst="rect">
            <a:avLst/>
          </a:prstGeom>
        </p:spPr>
      </p:pic>
      <p:pic>
        <p:nvPicPr>
          <p:cNvPr id="230" name="Afbeelding 230" descr="Afbeelding met geel, tekening&#10;&#10;Beschrijving is gegenereerd met zeer hoge betrouwbaarheid">
            <a:extLst>
              <a:ext uri="{FF2B5EF4-FFF2-40B4-BE49-F238E27FC236}">
                <a16:creationId xmlns:a16="http://schemas.microsoft.com/office/drawing/2014/main" id="{31A4B1EA-0CE4-4C71-BDBC-5D7F9DAEB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640" y="3799816"/>
            <a:ext cx="4144549" cy="925893"/>
          </a:xfrm>
          <a:prstGeom prst="rect">
            <a:avLst/>
          </a:prstGeom>
        </p:spPr>
      </p:pic>
      <p:sp>
        <p:nvSpPr>
          <p:cNvPr id="233" name="Rechthoek 232">
            <a:extLst>
              <a:ext uri="{FF2B5EF4-FFF2-40B4-BE49-F238E27FC236}">
                <a16:creationId xmlns:a16="http://schemas.microsoft.com/office/drawing/2014/main" id="{D5D7102E-2A96-467E-9C84-668FA9623712}"/>
              </a:ext>
            </a:extLst>
          </p:cNvPr>
          <p:cNvSpPr/>
          <p:nvPr/>
        </p:nvSpPr>
        <p:spPr>
          <a:xfrm>
            <a:off x="2582318" y="1098766"/>
            <a:ext cx="3969184" cy="469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>
                <a:solidFill>
                  <a:schemeClr val="tx1"/>
                </a:solidFill>
                <a:cs typeface="Arial"/>
              </a:rPr>
              <a:t>Legale interoperabiliteit</a:t>
            </a:r>
          </a:p>
        </p:txBody>
      </p:sp>
      <p:sp>
        <p:nvSpPr>
          <p:cNvPr id="234" name="Rechthoek 233">
            <a:extLst>
              <a:ext uri="{FF2B5EF4-FFF2-40B4-BE49-F238E27FC236}">
                <a16:creationId xmlns:a16="http://schemas.microsoft.com/office/drawing/2014/main" id="{43B26B7B-15EE-40C3-8F73-8940DE212DFF}"/>
              </a:ext>
            </a:extLst>
          </p:cNvPr>
          <p:cNvSpPr/>
          <p:nvPr/>
        </p:nvSpPr>
        <p:spPr>
          <a:xfrm>
            <a:off x="2590146" y="2022560"/>
            <a:ext cx="3969184" cy="469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>
                <a:solidFill>
                  <a:schemeClr val="tx1"/>
                </a:solidFill>
                <a:cs typeface="Arial"/>
              </a:rPr>
              <a:t>Organisationele interoperabiliteit</a:t>
            </a:r>
          </a:p>
        </p:txBody>
      </p:sp>
      <p:sp>
        <p:nvSpPr>
          <p:cNvPr id="235" name="Rechthoek 234">
            <a:extLst>
              <a:ext uri="{FF2B5EF4-FFF2-40B4-BE49-F238E27FC236}">
                <a16:creationId xmlns:a16="http://schemas.microsoft.com/office/drawing/2014/main" id="{FF2C3056-82AD-4655-9079-1312A9DEF995}"/>
              </a:ext>
            </a:extLst>
          </p:cNvPr>
          <p:cNvSpPr/>
          <p:nvPr/>
        </p:nvSpPr>
        <p:spPr>
          <a:xfrm>
            <a:off x="2582316" y="2954182"/>
            <a:ext cx="3969184" cy="4697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>
                <a:solidFill>
                  <a:schemeClr val="tx1"/>
                </a:solidFill>
                <a:cs typeface="Arial"/>
              </a:rPr>
              <a:t>Semantische interoperabiliteit</a:t>
            </a:r>
          </a:p>
        </p:txBody>
      </p:sp>
      <p:sp>
        <p:nvSpPr>
          <p:cNvPr id="236" name="Rechthoek 235">
            <a:extLst>
              <a:ext uri="{FF2B5EF4-FFF2-40B4-BE49-F238E27FC236}">
                <a16:creationId xmlns:a16="http://schemas.microsoft.com/office/drawing/2014/main" id="{3C78ACB0-AF9D-4A76-8530-C98D68FBFA32}"/>
              </a:ext>
            </a:extLst>
          </p:cNvPr>
          <p:cNvSpPr/>
          <p:nvPr/>
        </p:nvSpPr>
        <p:spPr>
          <a:xfrm>
            <a:off x="2582317" y="3893635"/>
            <a:ext cx="3969184" cy="4697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>
                <a:solidFill>
                  <a:schemeClr val="tx1"/>
                </a:solidFill>
                <a:cs typeface="Arial"/>
              </a:rPr>
              <a:t>Technische interoperabiliteit</a:t>
            </a:r>
          </a:p>
        </p:txBody>
      </p:sp>
      <p:sp>
        <p:nvSpPr>
          <p:cNvPr id="237" name="Tekstvak 236">
            <a:extLst>
              <a:ext uri="{FF2B5EF4-FFF2-40B4-BE49-F238E27FC236}">
                <a16:creationId xmlns:a16="http://schemas.microsoft.com/office/drawing/2014/main" id="{0B140FF4-9DD0-44A5-A8DB-49F54553348A}"/>
              </a:ext>
            </a:extLst>
          </p:cNvPr>
          <p:cNvSpPr txBox="1"/>
          <p:nvPr/>
        </p:nvSpPr>
        <p:spPr>
          <a:xfrm>
            <a:off x="6680287" y="2871592"/>
            <a:ext cx="86429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9600">
                <a:solidFill>
                  <a:schemeClr val="bg2"/>
                </a:solidFill>
              </a:rPr>
              <a:t>}</a:t>
            </a:r>
          </a:p>
        </p:txBody>
      </p:sp>
      <p:sp>
        <p:nvSpPr>
          <p:cNvPr id="238" name="Tekstvak 237">
            <a:extLst>
              <a:ext uri="{FF2B5EF4-FFF2-40B4-BE49-F238E27FC236}">
                <a16:creationId xmlns:a16="http://schemas.microsoft.com/office/drawing/2014/main" id="{DBFA1D0F-BE28-4580-B5C7-661EE45108A1}"/>
              </a:ext>
            </a:extLst>
          </p:cNvPr>
          <p:cNvSpPr txBox="1"/>
          <p:nvPr/>
        </p:nvSpPr>
        <p:spPr>
          <a:xfrm>
            <a:off x="7112827" y="3492022"/>
            <a:ext cx="11383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sz="2000" b="1">
                <a:solidFill>
                  <a:schemeClr val="bg2"/>
                </a:solidFill>
              </a:rPr>
              <a:t>OSLO</a:t>
            </a:r>
            <a:endParaRPr lang="nl-NL">
              <a:solidFill>
                <a:schemeClr val="bg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C8F8BA-F92B-401A-8467-DCBADB9F2720}"/>
              </a:ext>
            </a:extLst>
          </p:cNvPr>
          <p:cNvSpPr/>
          <p:nvPr/>
        </p:nvSpPr>
        <p:spPr>
          <a:xfrm>
            <a:off x="568367" y="4087398"/>
            <a:ext cx="1714499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36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EDC0C080-2C3F-47FF-9DD2-AB5657511266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0" name="Group 49"/>
          <p:cNvGrpSpPr/>
          <p:nvPr/>
        </p:nvGrpSpPr>
        <p:grpSpPr>
          <a:xfrm>
            <a:off x="1968153" y="911268"/>
            <a:ext cx="5321996" cy="3620273"/>
            <a:chOff x="1458468" y="999032"/>
            <a:chExt cx="6930460" cy="5357318"/>
          </a:xfrm>
        </p:grpSpPr>
        <p:grpSp>
          <p:nvGrpSpPr>
            <p:cNvPr id="19" name="Group 18"/>
            <p:cNvGrpSpPr/>
            <p:nvPr/>
          </p:nvGrpSpPr>
          <p:grpSpPr>
            <a:xfrm>
              <a:off x="1919797" y="1071924"/>
              <a:ext cx="5712402" cy="819489"/>
              <a:chOff x="1347216" y="1324172"/>
              <a:chExt cx="5712402" cy="819489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14" name="Text Placeholder 2"/>
              <p:cNvSpPr txBox="1">
                <a:spLocks/>
              </p:cNvSpPr>
              <p:nvPr/>
            </p:nvSpPr>
            <p:spPr>
              <a:xfrm>
                <a:off x="1904565" y="1449328"/>
                <a:ext cx="5155053" cy="694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»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9050" indent="0">
                  <a:buNone/>
                </a:pPr>
                <a:r>
                  <a:rPr lang="nl-BE" sz="1800" b="1"/>
                  <a:t>Semantische</a:t>
                </a:r>
                <a:r>
                  <a:rPr lang="nl-BE" sz="1800"/>
                  <a:t> interoperabiliteit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458468" y="999032"/>
              <a:ext cx="922659" cy="922659"/>
              <a:chOff x="5386104" y="4046311"/>
              <a:chExt cx="1511808" cy="1511808"/>
            </a:xfrm>
            <a:solidFill>
              <a:schemeClr val="bg1"/>
            </a:solidFill>
          </p:grpSpPr>
          <p:sp>
            <p:nvSpPr>
              <p:cNvPr id="8" name="Oval 7"/>
              <p:cNvSpPr/>
              <p:nvPr/>
            </p:nvSpPr>
            <p:spPr>
              <a:xfrm>
                <a:off x="5386104" y="4046311"/>
                <a:ext cx="1511808" cy="1511808"/>
              </a:xfrm>
              <a:prstGeom prst="ellipse">
                <a:avLst/>
              </a:prstGeom>
              <a:grp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6520" y="4326726"/>
                <a:ext cx="950976" cy="950976"/>
              </a:xfrm>
              <a:prstGeom prst="rect">
                <a:avLst/>
              </a:prstGeom>
              <a:grpFill/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2381127" y="2170928"/>
              <a:ext cx="5712402" cy="819489"/>
              <a:chOff x="1347216" y="1324172"/>
              <a:chExt cx="5712402" cy="819489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2" name="Text Placeholder 2"/>
              <p:cNvSpPr txBox="1">
                <a:spLocks/>
              </p:cNvSpPr>
              <p:nvPr/>
            </p:nvSpPr>
            <p:spPr>
              <a:xfrm>
                <a:off x="1904565" y="1414573"/>
                <a:ext cx="5155053" cy="729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»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9050" indent="0">
                  <a:buNone/>
                </a:pPr>
                <a:r>
                  <a:rPr lang="nl-BE" sz="1800" b="1"/>
                  <a:t>Technische</a:t>
                </a:r>
                <a:r>
                  <a:rPr lang="nl-BE" sz="1800"/>
                  <a:t> interoperabiliteit</a:t>
                </a:r>
              </a:p>
            </p:txBody>
          </p:sp>
        </p:grpSp>
        <p:sp>
          <p:nvSpPr>
            <p:cNvPr id="24" name="Oval 23"/>
            <p:cNvSpPr/>
            <p:nvPr/>
          </p:nvSpPr>
          <p:spPr>
            <a:xfrm>
              <a:off x="7466269" y="2106620"/>
              <a:ext cx="922659" cy="92265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2673" y="2313024"/>
              <a:ext cx="509849" cy="509849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1919797" y="3308575"/>
              <a:ext cx="5712402" cy="819489"/>
              <a:chOff x="1347216" y="1324172"/>
              <a:chExt cx="5712402" cy="819489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28" name="Text Placeholder 2"/>
              <p:cNvSpPr txBox="1">
                <a:spLocks/>
              </p:cNvSpPr>
              <p:nvPr/>
            </p:nvSpPr>
            <p:spPr>
              <a:xfrm>
                <a:off x="1904565" y="1472499"/>
                <a:ext cx="5155053" cy="6711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»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9050" indent="0">
                  <a:buNone/>
                </a:pPr>
                <a:r>
                  <a:rPr lang="nl-BE" sz="1800" b="1"/>
                  <a:t>Tools</a:t>
                </a:r>
              </a:p>
            </p:txBody>
          </p:sp>
        </p:grpSp>
        <p:sp>
          <p:nvSpPr>
            <p:cNvPr id="30" name="Oval 29"/>
            <p:cNvSpPr/>
            <p:nvPr/>
          </p:nvSpPr>
          <p:spPr>
            <a:xfrm>
              <a:off x="1458468" y="3235683"/>
              <a:ext cx="922659" cy="92265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2381127" y="4407579"/>
              <a:ext cx="5712402" cy="819489"/>
              <a:chOff x="1347216" y="1324172"/>
              <a:chExt cx="5712402" cy="81948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34" name="Text Placeholder 2"/>
              <p:cNvSpPr txBox="1">
                <a:spLocks/>
              </p:cNvSpPr>
              <p:nvPr/>
            </p:nvSpPr>
            <p:spPr>
              <a:xfrm>
                <a:off x="1904565" y="1426158"/>
                <a:ext cx="5155053" cy="7175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»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9050" indent="0">
                  <a:buNone/>
                </a:pPr>
                <a:r>
                  <a:rPr lang="nl-BE" sz="1800" b="1"/>
                  <a:t>Ondersteuning &amp; </a:t>
                </a:r>
                <a:r>
                  <a:rPr lang="nl-BE" sz="1800" b="1" err="1"/>
                  <a:t>Governance</a:t>
                </a:r>
                <a:endParaRPr lang="nl-BE" sz="1800"/>
              </a:p>
            </p:txBody>
          </p:sp>
        </p:grpSp>
        <p:sp>
          <p:nvSpPr>
            <p:cNvPr id="35" name="Oval 34"/>
            <p:cNvSpPr/>
            <p:nvPr/>
          </p:nvSpPr>
          <p:spPr>
            <a:xfrm>
              <a:off x="7466269" y="4343271"/>
              <a:ext cx="922659" cy="92265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960271" y="5506583"/>
              <a:ext cx="5712402" cy="842658"/>
              <a:chOff x="1347216" y="1324172"/>
              <a:chExt cx="5712402" cy="842658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347216" y="1324172"/>
                <a:ext cx="5541264" cy="797369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sp>
            <p:nvSpPr>
              <p:cNvPr id="40" name="Text Placeholder 2"/>
              <p:cNvSpPr txBox="1">
                <a:spLocks/>
              </p:cNvSpPr>
              <p:nvPr/>
            </p:nvSpPr>
            <p:spPr>
              <a:xfrm>
                <a:off x="1904565" y="1426158"/>
                <a:ext cx="5155053" cy="7406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–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»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431800" algn="l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Char char="•"/>
                  <a:defRPr sz="3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9050" indent="0">
                  <a:buNone/>
                </a:pPr>
                <a:r>
                  <a:rPr lang="nl-BE" sz="1800" b="1" err="1"/>
                  <a:t>Use</a:t>
                </a:r>
                <a:r>
                  <a:rPr lang="nl-BE" sz="1800" b="1"/>
                  <a:t> cases</a:t>
                </a:r>
              </a:p>
            </p:txBody>
          </p:sp>
        </p:grpSp>
        <p:sp>
          <p:nvSpPr>
            <p:cNvPr id="42" name="Oval 41"/>
            <p:cNvSpPr/>
            <p:nvPr/>
          </p:nvSpPr>
          <p:spPr>
            <a:xfrm>
              <a:off x="1498942" y="5433691"/>
              <a:ext cx="922659" cy="92265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1703" y="3415404"/>
              <a:ext cx="580382" cy="580382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4864" y="4468760"/>
              <a:ext cx="567040" cy="56704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9651" y="5638800"/>
              <a:ext cx="500291" cy="500291"/>
            </a:xfrm>
            <a:prstGeom prst="rect">
              <a:avLst/>
            </a:prstGeom>
          </p:spPr>
        </p:pic>
      </p:grpSp>
      <p:sp>
        <p:nvSpPr>
          <p:cNvPr id="36" name="Shape 478"/>
          <p:cNvSpPr/>
          <p:nvPr/>
        </p:nvSpPr>
        <p:spPr>
          <a:xfrm>
            <a:off x="1272958" y="225470"/>
            <a:ext cx="6754661" cy="4622103"/>
          </a:xfrm>
          <a:prstGeom prst="rect">
            <a:avLst/>
          </a:prstGeom>
          <a:noFill/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endParaRPr lang="nl-B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15234" y="267745"/>
            <a:ext cx="6670109" cy="3778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>
                <a:solidFill>
                  <a:schemeClr val="accent4"/>
                </a:solidFill>
              </a:rPr>
              <a:t>OSLO</a:t>
            </a:r>
          </a:p>
        </p:txBody>
      </p:sp>
    </p:spTree>
    <p:extLst>
      <p:ext uri="{BB962C8B-B14F-4D97-AF65-F5344CB8AC3E}">
        <p14:creationId xmlns:p14="http://schemas.microsoft.com/office/powerpoint/2010/main" val="4021605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31CA14A9-5FEC-4243-9AAE-A1D862AB5C0D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 and re-use </a:t>
            </a:r>
          </a:p>
        </p:txBody>
      </p:sp>
      <p:pic>
        <p:nvPicPr>
          <p:cNvPr id="2" name="Afbeelding 3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FA1E88AC-AE52-4B83-BE9C-2308284B4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72" y="1372786"/>
            <a:ext cx="7692970" cy="3017861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5C0719FE-04B1-46F1-B0B9-DBA91AA86F85}"/>
              </a:ext>
            </a:extLst>
          </p:cNvPr>
          <p:cNvSpPr/>
          <p:nvPr/>
        </p:nvSpPr>
        <p:spPr>
          <a:xfrm>
            <a:off x="5654943" y="1794897"/>
            <a:ext cx="2324745" cy="687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b="1">
              <a:solidFill>
                <a:srgbClr val="002060"/>
              </a:solidFill>
              <a:latin typeface="Courier New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9700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9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8488F737-07BC-4453-8EE2-E449D17FA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07" y="1384799"/>
            <a:ext cx="1920587" cy="2703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hape 711"/>
          <p:cNvSpPr txBox="1"/>
          <p:nvPr/>
        </p:nvSpPr>
        <p:spPr>
          <a:xfrm>
            <a:off x="506190" y="1057212"/>
            <a:ext cx="6958583" cy="77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Schaalbaar proces voor aanmelden, ontwikkelen,</a:t>
            </a:r>
            <a:r>
              <a:rPr lang="nl-BE" sz="1800">
                <a:latin typeface="Calibri"/>
                <a:ea typeface="Calibri"/>
                <a:cs typeface="Calibri"/>
              </a:rPr>
              <a:t/>
            </a:r>
            <a:br>
              <a:rPr lang="nl-BE" sz="1800">
                <a:latin typeface="Calibri"/>
                <a:ea typeface="Calibri"/>
                <a:cs typeface="Calibri"/>
              </a:rPr>
            </a:br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wijzigen en </a:t>
            </a:r>
            <a:r>
              <a:rPr lang="nl-BE" sz="1800" err="1">
                <a:latin typeface="Calibri"/>
                <a:ea typeface="Calibri"/>
                <a:cs typeface="Calibri"/>
                <a:sym typeface="Calibri"/>
              </a:rPr>
              <a:t>uitfaseren</a:t>
            </a:r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 van datastandaarden.</a:t>
            </a:r>
            <a:endParaRPr lang="nl-BE" sz="1800">
              <a:latin typeface="Calibri"/>
              <a:ea typeface="Calibri"/>
              <a:cs typeface="Calibri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764125-5816-4E96-ABF1-CA9830D5E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700" b="0">
                <a:latin typeface="Proxima Nova"/>
              </a:rPr>
              <a:t>Proces en methode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5CF7092-111A-4268-8C68-83BE54A76733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Afbeelding 15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9CECC374-6BBB-40D2-8FFC-77019EB40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763" y="1560212"/>
            <a:ext cx="1911928" cy="2716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Afbeelding 13">
            <a:extLst>
              <a:ext uri="{FF2B5EF4-FFF2-40B4-BE49-F238E27FC236}">
                <a16:creationId xmlns:a16="http://schemas.microsoft.com/office/drawing/2014/main" id="{387E6576-CBF0-4174-B567-D0253D8AE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080" y="1799879"/>
            <a:ext cx="1903269" cy="2704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9318DD0B-FEE4-4F38-B472-449974431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28" y="2435203"/>
            <a:ext cx="4505456" cy="157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13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5CF7092-111A-4268-8C68-83BE54A76733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764125-5816-4E96-ABF1-CA9830D5E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Bottom-up ontwikkeling</a:t>
            </a:r>
          </a:p>
        </p:txBody>
      </p:sp>
      <p:pic>
        <p:nvPicPr>
          <p:cNvPr id="3" name="Afbeelding 3">
            <a:extLst>
              <a:ext uri="{FF2B5EF4-FFF2-40B4-BE49-F238E27FC236}">
                <a16:creationId xmlns:a16="http://schemas.microsoft.com/office/drawing/2014/main" id="{699172AE-7E52-4503-A67E-C6ED2A079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23" y="3070514"/>
            <a:ext cx="1496291" cy="1496291"/>
          </a:xfrm>
          <a:prstGeom prst="rect">
            <a:avLst/>
          </a:prstGeom>
        </p:spPr>
      </p:pic>
      <p:pic>
        <p:nvPicPr>
          <p:cNvPr id="7" name="Afbeelding 3">
            <a:extLst>
              <a:ext uri="{FF2B5EF4-FFF2-40B4-BE49-F238E27FC236}">
                <a16:creationId xmlns:a16="http://schemas.microsoft.com/office/drawing/2014/main" id="{3348F093-4071-456B-9826-5DDC2C1C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287" y="3070514"/>
            <a:ext cx="1496291" cy="1496291"/>
          </a:xfrm>
          <a:prstGeom prst="rect">
            <a:avLst/>
          </a:prstGeom>
        </p:spPr>
      </p:pic>
      <p:pic>
        <p:nvPicPr>
          <p:cNvPr id="8" name="Afbeelding 3">
            <a:extLst>
              <a:ext uri="{FF2B5EF4-FFF2-40B4-BE49-F238E27FC236}">
                <a16:creationId xmlns:a16="http://schemas.microsoft.com/office/drawing/2014/main" id="{7A9C14FD-256E-452A-9942-29A9F7A94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355" y="3070514"/>
            <a:ext cx="1496291" cy="1496291"/>
          </a:xfrm>
          <a:prstGeom prst="rect">
            <a:avLst/>
          </a:prstGeom>
        </p:spPr>
      </p:pic>
      <p:pic>
        <p:nvPicPr>
          <p:cNvPr id="9" name="Afbeelding 3">
            <a:extLst>
              <a:ext uri="{FF2B5EF4-FFF2-40B4-BE49-F238E27FC236}">
                <a16:creationId xmlns:a16="http://schemas.microsoft.com/office/drawing/2014/main" id="{2EB07D68-B2D2-4934-8854-22C03601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18" y="3061855"/>
            <a:ext cx="1496291" cy="1496291"/>
          </a:xfrm>
          <a:prstGeom prst="rect">
            <a:avLst/>
          </a:prstGeom>
        </p:spPr>
      </p:pic>
      <p:pic>
        <p:nvPicPr>
          <p:cNvPr id="4" name="Afbeelding 9" descr="Afbeelding met speelgoed&#10;&#10;Beschrijving is gegenereerd met zeer hoge betrouwbaarheid">
            <a:extLst>
              <a:ext uri="{FF2B5EF4-FFF2-40B4-BE49-F238E27FC236}">
                <a16:creationId xmlns:a16="http://schemas.microsoft.com/office/drawing/2014/main" id="{6018ECCA-DD16-415A-840E-58264CA22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325" y="171450"/>
            <a:ext cx="62198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82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09675" y="1662113"/>
            <a:ext cx="1242000" cy="124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accent4"/>
                </a:solidFill>
              </a:rPr>
              <a:t>26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662113"/>
            <a:ext cx="1242000" cy="124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4"/>
                </a:solidFill>
              </a:rPr>
              <a:t>21</a:t>
            </a:r>
            <a:endParaRPr lang="en-US" sz="4800" dirty="0">
              <a:solidFill>
                <a:schemeClr val="accent4"/>
              </a:solidFill>
              <a:cs typeface="Arial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562725" y="1662113"/>
            <a:ext cx="1242000" cy="124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4"/>
                </a:solidFill>
              </a:rPr>
              <a:t>2</a:t>
            </a:r>
            <a:endParaRPr lang="en-US" sz="4800" dirty="0">
              <a:solidFill>
                <a:schemeClr val="accent4"/>
              </a:solidFill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0106" y="3014663"/>
            <a:ext cx="148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Erkende standaarden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66631" y="3014663"/>
            <a:ext cx="148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Kandidaat- standaarden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43156" y="3014663"/>
            <a:ext cx="148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Standaarden in ontwikkeling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D62000-6825-4D85-929F-9DF3D2B8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700" b="0">
                <a:latin typeface="Proxima Nova"/>
              </a:rPr>
              <a:t>Status </a:t>
            </a:r>
            <a:r>
              <a:rPr lang="nl-NL"/>
              <a:t>2020</a:t>
            </a:r>
            <a:endParaRPr lang="nl-NL" sz="3700" b="0"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684855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b="1" err="1"/>
              <a:t>Een</a:t>
            </a:r>
            <a:r>
              <a:rPr lang="en-US" b="1"/>
              <a:t> </a:t>
            </a:r>
            <a:r>
              <a:rPr lang="en-US" b="1" err="1"/>
              <a:t>stappenplan</a:t>
            </a:r>
            <a:endParaRPr b="1" err="1"/>
          </a:p>
        </p:txBody>
      </p:sp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899593" y="1501900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r>
              <a:rPr lang="en-US" b="1"/>
              <a:t>Hoe </a:t>
            </a:r>
            <a:r>
              <a:rPr lang="en-US" b="1" err="1"/>
              <a:t>gebruik</a:t>
            </a:r>
            <a:r>
              <a:rPr lang="en-US" b="1"/>
              <a:t> </a:t>
            </a:r>
            <a:r>
              <a:rPr lang="en-US" b="1" err="1"/>
              <a:t>ik</a:t>
            </a:r>
            <a:r>
              <a:rPr lang="en-US" b="1"/>
              <a:t> OSLO </a:t>
            </a:r>
            <a:r>
              <a:rPr lang="en-US" b="1" err="1"/>
              <a:t>standaarden</a:t>
            </a:r>
            <a:r>
              <a:rPr lang="en-US" b="1"/>
              <a:t/>
            </a:r>
            <a:br>
              <a:rPr lang="en-US" b="1"/>
            </a:br>
            <a:r>
              <a:rPr lang="en-US" b="1"/>
              <a:t>in </a:t>
            </a:r>
            <a:r>
              <a:rPr lang="en-US" b="1" err="1"/>
              <a:t>mijn</a:t>
            </a:r>
            <a:r>
              <a:rPr lang="en-US" b="1"/>
              <a:t> project?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/>
          <p:nvPr/>
        </p:nvSpPr>
        <p:spPr>
          <a:xfrm>
            <a:off x="1507425" y="1032750"/>
            <a:ext cx="6106200" cy="432000"/>
          </a:xfrm>
          <a:prstGeom prst="rect">
            <a:avLst/>
          </a:prstGeom>
          <a:solidFill>
            <a:srgbClr val="E8EBEE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628650" y="273848"/>
            <a:ext cx="7886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>
              <a:buSzPts val="2800"/>
            </a:pPr>
            <a:r>
              <a:rPr lang="en-US" err="1"/>
              <a:t>Standaard</a:t>
            </a:r>
            <a:r>
              <a:rPr lang="en-US"/>
              <a:t> </a:t>
            </a:r>
            <a:r>
              <a:rPr lang="en-US" err="1"/>
              <a:t>toepassing</a:t>
            </a:r>
            <a:r>
              <a:rPr lang="en-US"/>
              <a:t> van OSLO</a:t>
            </a:r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92" name="Google Shape;192;p28"/>
          <p:cNvSpPr/>
          <p:nvPr/>
        </p:nvSpPr>
        <p:spPr>
          <a:xfrm>
            <a:off x="1484854" y="1691159"/>
            <a:ext cx="6106200" cy="432000"/>
          </a:xfrm>
          <a:prstGeom prst="rect">
            <a:avLst/>
          </a:prstGeom>
          <a:solidFill>
            <a:srgbClr val="FFE615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1872415" y="1775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Concepten oplijsten</a:t>
            </a:r>
            <a:endParaRPr sz="1200"/>
          </a:p>
        </p:txBody>
      </p:sp>
      <p:sp>
        <p:nvSpPr>
          <p:cNvPr id="194" name="Google Shape;194;p28"/>
          <p:cNvSpPr/>
          <p:nvPr/>
        </p:nvSpPr>
        <p:spPr>
          <a:xfrm>
            <a:off x="1011665" y="1629197"/>
            <a:ext cx="690000" cy="5607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1035346" y="1794387"/>
            <a:ext cx="6426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100"/>
              <a:buFont typeface="Arial"/>
              <a:buNone/>
            </a:pPr>
            <a:r>
              <a:rPr lang="en-US" sz="3100" b="1" i="1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100" b="1" i="1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1011683" y="967119"/>
            <a:ext cx="690000" cy="5607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1035364" y="1132308"/>
            <a:ext cx="6426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615"/>
              </a:buClr>
              <a:buSzPts val="3100"/>
              <a:buFont typeface="Arial"/>
              <a:buNone/>
            </a:pPr>
            <a:r>
              <a:rPr lang="en-US" sz="3100" b="1" i="1" u="none" strike="noStrike" cap="none">
                <a:solidFill>
                  <a:srgbClr val="FFE615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100" b="1" i="1" u="none" strike="noStrike" cap="none">
              <a:solidFill>
                <a:srgbClr val="FFE6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1874704" y="1123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Use cases definiëren</a:t>
            </a:r>
            <a:endParaRPr sz="1200"/>
          </a:p>
        </p:txBody>
      </p:sp>
      <p:sp>
        <p:nvSpPr>
          <p:cNvPr id="199" name="Google Shape;199;p28"/>
          <p:cNvSpPr/>
          <p:nvPr/>
        </p:nvSpPr>
        <p:spPr>
          <a:xfrm>
            <a:off x="1484854" y="3010409"/>
            <a:ext cx="6106200" cy="432000"/>
          </a:xfrm>
          <a:prstGeom prst="rect">
            <a:avLst/>
          </a:prstGeom>
          <a:solidFill>
            <a:srgbClr val="FFE615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1872415" y="3095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Mappen op OSLO</a:t>
            </a:r>
            <a:endParaRPr sz="1200"/>
          </a:p>
        </p:txBody>
      </p:sp>
      <p:sp>
        <p:nvSpPr>
          <p:cNvPr id="201" name="Google Shape;201;p28"/>
          <p:cNvSpPr/>
          <p:nvPr/>
        </p:nvSpPr>
        <p:spPr>
          <a:xfrm>
            <a:off x="1011665" y="2948447"/>
            <a:ext cx="690000" cy="5607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1035346" y="3113637"/>
            <a:ext cx="6426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100"/>
              <a:buFont typeface="Arial"/>
              <a:buNone/>
            </a:pPr>
            <a:r>
              <a:rPr lang="en-US" sz="3100" b="1" i="1">
                <a:solidFill>
                  <a:srgbClr val="D8D8D8"/>
                </a:solidFill>
              </a:rPr>
              <a:t>4</a:t>
            </a:r>
            <a:endParaRPr sz="3100" b="1" i="1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1507425" y="2354450"/>
            <a:ext cx="6106200" cy="432000"/>
          </a:xfrm>
          <a:prstGeom prst="rect">
            <a:avLst/>
          </a:prstGeom>
          <a:solidFill>
            <a:srgbClr val="E8EBEE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1011683" y="2288819"/>
            <a:ext cx="690000" cy="5607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1035364" y="2454008"/>
            <a:ext cx="6426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615"/>
              </a:buClr>
              <a:buSzPts val="3100"/>
              <a:buFont typeface="Arial"/>
              <a:buNone/>
            </a:pPr>
            <a:r>
              <a:rPr lang="en-US" sz="3100" b="1" i="1">
                <a:solidFill>
                  <a:srgbClr val="FFE615"/>
                </a:solidFill>
              </a:rPr>
              <a:t>3</a:t>
            </a:r>
            <a:endParaRPr sz="3100" b="1" i="1" u="none" strike="noStrike" cap="none">
              <a:solidFill>
                <a:srgbClr val="FFE6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1874704" y="2445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Bestaande OSLO vocabularia en AP’s bekijken</a:t>
            </a:r>
            <a:endParaRPr sz="1200"/>
          </a:p>
        </p:txBody>
      </p:sp>
      <p:sp>
        <p:nvSpPr>
          <p:cNvPr id="207" name="Google Shape;207;p28"/>
          <p:cNvSpPr/>
          <p:nvPr/>
        </p:nvSpPr>
        <p:spPr>
          <a:xfrm>
            <a:off x="1508529" y="4329659"/>
            <a:ext cx="6106200" cy="432000"/>
          </a:xfrm>
          <a:prstGeom prst="rect">
            <a:avLst/>
          </a:prstGeom>
          <a:solidFill>
            <a:srgbClr val="FFE615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1896090" y="4414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b="1">
                <a:latin typeface="Calibri"/>
                <a:cs typeface="Calibri"/>
                <a:sym typeface="Calibri"/>
              </a:rPr>
              <a:t>Implementatiemodel opstellen</a:t>
            </a:r>
            <a:endParaRPr sz="1200"/>
          </a:p>
        </p:txBody>
      </p:sp>
      <p:sp>
        <p:nvSpPr>
          <p:cNvPr id="209" name="Google Shape;209;p28"/>
          <p:cNvSpPr/>
          <p:nvPr/>
        </p:nvSpPr>
        <p:spPr>
          <a:xfrm>
            <a:off x="1035340" y="4267697"/>
            <a:ext cx="690000" cy="5607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1059021" y="4432887"/>
            <a:ext cx="6426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3100"/>
              <a:buFont typeface="Arial"/>
              <a:buNone/>
            </a:pPr>
            <a:r>
              <a:rPr lang="en-US" sz="3100" b="1" i="1">
                <a:solidFill>
                  <a:srgbClr val="D8D8D8"/>
                </a:solidFill>
              </a:rPr>
              <a:t>6</a:t>
            </a:r>
            <a:endParaRPr sz="3100" b="1" i="1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1531100" y="3673700"/>
            <a:ext cx="6106200" cy="432000"/>
          </a:xfrm>
          <a:prstGeom prst="rect">
            <a:avLst/>
          </a:prstGeom>
          <a:solidFill>
            <a:srgbClr val="E8EBEE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8"/>
          <p:cNvSpPr/>
          <p:nvPr/>
        </p:nvSpPr>
        <p:spPr>
          <a:xfrm>
            <a:off x="1035358" y="3608069"/>
            <a:ext cx="690000" cy="5607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1059039" y="3773258"/>
            <a:ext cx="6426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615"/>
              </a:buClr>
              <a:buSzPts val="3100"/>
              <a:buFont typeface="Arial"/>
              <a:buNone/>
            </a:pPr>
            <a:r>
              <a:rPr lang="en-US" sz="3100" b="1" i="1">
                <a:solidFill>
                  <a:srgbClr val="FFE615"/>
                </a:solidFill>
              </a:rPr>
              <a:t>5</a:t>
            </a:r>
            <a:endParaRPr sz="3100" b="1" i="1" u="none" strike="noStrike" cap="none">
              <a:solidFill>
                <a:srgbClr val="FFE61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1898379" y="3764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Oplossing zoeken voor niet-gemapte concepten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179456-35A1-447A-BB26-AE5DCA766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41202"/>
            <a:ext cx="7886700" cy="3744300"/>
          </a:xfrm>
        </p:spPr>
        <p:txBody>
          <a:bodyPr/>
          <a:lstStyle/>
          <a:p>
            <a:r>
              <a:rPr lang="en-US" sz="2000" err="1"/>
              <a:t>Geluid</a:t>
            </a:r>
            <a:r>
              <a:rPr lang="en-US" sz="2000"/>
              <a:t> van het </a:t>
            </a:r>
            <a:r>
              <a:rPr lang="en-US" sz="2000" err="1"/>
              <a:t>publiek</a:t>
            </a:r>
            <a:r>
              <a:rPr lang="en-US" sz="2000"/>
              <a:t> is </a:t>
            </a:r>
            <a:r>
              <a:rPr lang="en-US" sz="2000" err="1"/>
              <a:t>standaard</a:t>
            </a:r>
            <a:r>
              <a:rPr lang="en-US" sz="2000" dirty="0"/>
              <a:t> </a:t>
            </a:r>
            <a:r>
              <a:rPr lang="en-US" sz="2000" err="1"/>
              <a:t>gedempt</a:t>
            </a:r>
            <a:r>
              <a:rPr lang="en-US" sz="2000"/>
              <a:t>.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/>
          </a:p>
          <a:p>
            <a:r>
              <a:rPr lang="en-US" sz="2000" err="1"/>
              <a:t>Vragen</a:t>
            </a:r>
            <a:r>
              <a:rPr lang="en-US" sz="2000"/>
              <a:t>, </a:t>
            </a:r>
            <a:r>
              <a:rPr lang="en-US" sz="2000" err="1"/>
              <a:t>opmerkingen</a:t>
            </a:r>
            <a:r>
              <a:rPr lang="en-US" sz="2000"/>
              <a:t> en </a:t>
            </a:r>
            <a:r>
              <a:rPr lang="en-US" sz="2000" err="1"/>
              <a:t>voorstellen</a:t>
            </a:r>
            <a:r>
              <a:rPr lang="en-US" sz="2000" dirty="0"/>
              <a:t> </a:t>
            </a:r>
            <a:r>
              <a:rPr lang="en-US" sz="2000" err="1"/>
              <a:t>mogen</a:t>
            </a:r>
            <a:r>
              <a:rPr lang="en-US" sz="2000"/>
              <a:t> via de chat </a:t>
            </a:r>
            <a:r>
              <a:rPr lang="en-US" sz="2000" err="1"/>
              <a:t>meegedeeld</a:t>
            </a:r>
            <a:r>
              <a:rPr lang="en-US" sz="2000" dirty="0"/>
              <a:t> </a:t>
            </a:r>
            <a:r>
              <a:rPr lang="en-US" sz="2000" err="1"/>
              <a:t>worden</a:t>
            </a:r>
            <a:r>
              <a:rPr lang="en-US" sz="2000"/>
              <a:t>.</a:t>
            </a:r>
          </a:p>
          <a:p>
            <a:pPr lvl="1"/>
            <a:r>
              <a:rPr lang="en-US" sz="2000" err="1"/>
              <a:t>Interactie</a:t>
            </a:r>
            <a:r>
              <a:rPr lang="en-US" sz="2000" dirty="0"/>
              <a:t> </a:t>
            </a:r>
            <a:r>
              <a:rPr lang="en-US" sz="2000" err="1"/>
              <a:t>wordt</a:t>
            </a:r>
            <a:r>
              <a:rPr lang="en-US" sz="2000" dirty="0"/>
              <a:t> </a:t>
            </a:r>
            <a:r>
              <a:rPr lang="en-US" sz="2000" err="1"/>
              <a:t>aangemoedigd</a:t>
            </a:r>
            <a:r>
              <a:rPr lang="en-US" sz="2000"/>
              <a:t>!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/>
          </a:p>
          <a:p>
            <a:r>
              <a:rPr lang="en-US" sz="2000" err="1"/>
              <a:t>Een</a:t>
            </a:r>
            <a:r>
              <a:rPr lang="en-US" sz="2000"/>
              <a:t> ja/nee-</a:t>
            </a:r>
            <a:r>
              <a:rPr lang="en-US" sz="2000" err="1"/>
              <a:t>vraag</a:t>
            </a:r>
            <a:r>
              <a:rPr lang="en-US" sz="2000"/>
              <a:t> van </a:t>
            </a:r>
            <a:r>
              <a:rPr lang="en-US" sz="2000" err="1"/>
              <a:t>onze</a:t>
            </a:r>
            <a:r>
              <a:rPr lang="en-US" sz="2000" dirty="0"/>
              <a:t> </a:t>
            </a:r>
            <a:r>
              <a:rPr lang="en-US" sz="2000" err="1"/>
              <a:t>kant</a:t>
            </a:r>
            <a:r>
              <a:rPr lang="en-US" sz="2000" dirty="0"/>
              <a:t> </a:t>
            </a:r>
            <a:r>
              <a:rPr lang="en-US" sz="2000" err="1"/>
              <a:t>kan</a:t>
            </a:r>
            <a:r>
              <a:rPr lang="en-US" sz="2000" dirty="0"/>
              <a:t> </a:t>
            </a:r>
            <a:r>
              <a:rPr lang="en-US" sz="2000" err="1"/>
              <a:t>simpel</a:t>
            </a:r>
            <a:r>
              <a:rPr lang="en-US" sz="2000"/>
              <a:t> en </a:t>
            </a:r>
            <a:r>
              <a:rPr lang="en-US" sz="2000" err="1"/>
              <a:t>snel</a:t>
            </a:r>
            <a:r>
              <a:rPr lang="en-US" sz="2000" dirty="0"/>
              <a:t> </a:t>
            </a:r>
            <a:r>
              <a:rPr lang="en-US" sz="2000" err="1"/>
              <a:t>beantwoord</a:t>
            </a:r>
            <a:r>
              <a:rPr lang="en-US" sz="2000" dirty="0"/>
              <a:t> </a:t>
            </a:r>
            <a:r>
              <a:rPr lang="en-US" sz="2000" err="1"/>
              <a:t>worden</a:t>
            </a:r>
            <a:r>
              <a:rPr lang="en-US" sz="2000"/>
              <a:t> via de chat:</a:t>
            </a:r>
          </a:p>
          <a:p>
            <a:pPr lvl="1"/>
            <a:r>
              <a:rPr lang="en-US" sz="2000" err="1"/>
              <a:t>Akkoord</a:t>
            </a:r>
            <a:r>
              <a:rPr lang="en-US" sz="2000"/>
              <a:t> = +1</a:t>
            </a:r>
          </a:p>
          <a:p>
            <a:pPr lvl="1"/>
            <a:r>
              <a:rPr lang="en-US" sz="2000" err="1"/>
              <a:t>Niet</a:t>
            </a:r>
            <a:r>
              <a:rPr lang="en-US" sz="2000" dirty="0"/>
              <a:t> </a:t>
            </a:r>
            <a:r>
              <a:rPr lang="en-US" sz="2000" err="1"/>
              <a:t>akkoord</a:t>
            </a:r>
            <a:r>
              <a:rPr lang="en-US" sz="2000"/>
              <a:t> = -1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94D618-E0B5-4D13-8898-70E0D669E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Praktische</a:t>
            </a:r>
            <a:r>
              <a:rPr lang="en-US"/>
              <a:t> afspraken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8557B-3262-4AE0-916F-4817FDC894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3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/>
              <a:t>Decentrale data-inwinning op globale schaal</a:t>
            </a:r>
            <a:endParaRPr b="1"/>
          </a:p>
        </p:txBody>
      </p:sp>
      <p:sp>
        <p:nvSpPr>
          <p:cNvPr id="221" name="Google Shape;221;p29"/>
          <p:cNvSpPr txBox="1">
            <a:spLocks noGrp="1"/>
          </p:cNvSpPr>
          <p:nvPr>
            <p:ph type="title"/>
          </p:nvPr>
        </p:nvSpPr>
        <p:spPr>
          <a:xfrm>
            <a:off x="899593" y="1501900"/>
            <a:ext cx="7772400" cy="2096100"/>
          </a:xfrm>
          <a:prstGeom prst="rect">
            <a:avLst/>
          </a:prstGeom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Voorbeeld case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838" y="87900"/>
            <a:ext cx="3968325" cy="49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 drie stakeholders en hun use cases</a:t>
            </a:r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950" y="924425"/>
            <a:ext cx="1723425" cy="25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 rotWithShape="1">
          <a:blip r:embed="rId4">
            <a:alphaModFix/>
          </a:blip>
          <a:srcRect r="43611" b="39132"/>
          <a:stretch/>
        </p:blipFill>
        <p:spPr>
          <a:xfrm>
            <a:off x="3454913" y="1114600"/>
            <a:ext cx="2234174" cy="24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 rotWithShape="1">
          <a:blip r:embed="rId5">
            <a:alphaModFix/>
          </a:blip>
          <a:srcRect l="25920" t="6187" r="51102" b="26263"/>
          <a:stretch/>
        </p:blipFill>
        <p:spPr>
          <a:xfrm>
            <a:off x="6868750" y="1141538"/>
            <a:ext cx="1229275" cy="23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/>
        </p:nvSpPr>
        <p:spPr>
          <a:xfrm>
            <a:off x="722450" y="3775075"/>
            <a:ext cx="22341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Aankoopbeheer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Budgetbeheer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3667725" y="3775075"/>
            <a:ext cx="22341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100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Logistische planning zodat alle cadeaus tijdig geleverd worden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6421725" y="3775075"/>
            <a:ext cx="22341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Wenslijst doorgeven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Cadeau in ontvangst nemen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Relevante concepten</a:t>
            </a:r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249" name="Google Shape;249;p32"/>
          <p:cNvSpPr txBox="1"/>
          <p:nvPr/>
        </p:nvSpPr>
        <p:spPr>
          <a:xfrm>
            <a:off x="628650" y="1156350"/>
            <a:ext cx="8124600" cy="3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err="1"/>
              <a:t>Wenslijst</a:t>
            </a:r>
            <a:r>
              <a:rPr lang="en-US"/>
              <a:t> </a:t>
            </a:r>
            <a:r>
              <a:rPr lang="en-US" err="1"/>
              <a:t>opstellen</a:t>
            </a:r>
            <a:r>
              <a:rPr lang="en-US"/>
              <a:t>: </a:t>
            </a:r>
            <a:r>
              <a:rPr lang="en-US" b="1"/>
              <a:t>Brief, </a:t>
            </a:r>
            <a:r>
              <a:rPr lang="en-US" b="1" err="1"/>
              <a:t>Karaktertrekken</a:t>
            </a:r>
            <a:r>
              <a:rPr lang="en-US" b="1"/>
              <a:t>, </a:t>
            </a:r>
            <a:r>
              <a:rPr lang="en-US" b="1" err="1"/>
              <a:t>Cadeaus</a:t>
            </a:r>
            <a:r>
              <a:rPr lang="en-US"/>
              <a:t/>
            </a:r>
            <a:br>
              <a:rPr lang="en-US"/>
            </a:b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Cadeau in </a:t>
            </a:r>
            <a:r>
              <a:rPr lang="en-US" err="1"/>
              <a:t>ontvangst</a:t>
            </a:r>
            <a:r>
              <a:rPr lang="en-US"/>
              <a:t> </a:t>
            </a:r>
            <a:r>
              <a:rPr lang="en-US" err="1"/>
              <a:t>nemen</a:t>
            </a:r>
            <a:r>
              <a:rPr lang="en-US"/>
              <a:t>: </a:t>
            </a:r>
            <a:r>
              <a:rPr lang="en-US" b="1" err="1"/>
              <a:t>Persoonsgegevens</a:t>
            </a:r>
            <a:r>
              <a:rPr lang="en-US" b="1"/>
              <a:t>, </a:t>
            </a:r>
            <a:r>
              <a:rPr lang="en-US" b="1" err="1"/>
              <a:t>Leveradres</a:t>
            </a:r>
            <a:r>
              <a:rPr lang="en-US"/>
              <a:t/>
            </a:r>
            <a:br>
              <a:rPr lang="en-US"/>
            </a:b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err="1"/>
              <a:t>Aankoopbeheer</a:t>
            </a:r>
            <a:r>
              <a:rPr lang="en-US"/>
              <a:t>: </a:t>
            </a:r>
            <a:r>
              <a:rPr lang="en-US" b="1" err="1"/>
              <a:t>Leverancier</a:t>
            </a:r>
            <a:r>
              <a:rPr lang="en-US" b="1"/>
              <a:t>, </a:t>
            </a:r>
            <a:r>
              <a:rPr lang="en-US" b="1" err="1"/>
              <a:t>Prijs</a:t>
            </a:r>
            <a:r>
              <a:rPr lang="en-US"/>
              <a:t/>
            </a:r>
            <a:br>
              <a:rPr lang="en-US"/>
            </a:b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err="1"/>
              <a:t>Budgetbeheer</a:t>
            </a:r>
            <a:r>
              <a:rPr lang="en-US"/>
              <a:t>: </a:t>
            </a:r>
            <a:r>
              <a:rPr lang="en-US" b="1" err="1"/>
              <a:t>Prijs</a:t>
            </a:r>
            <a:r>
              <a:rPr lang="en-US" b="1"/>
              <a:t>, </a:t>
            </a:r>
            <a:r>
              <a:rPr lang="en-US" b="1" err="1"/>
              <a:t>Betaling</a:t>
            </a:r>
            <a:r>
              <a:rPr lang="en-US"/>
              <a:t/>
            </a:r>
            <a:br>
              <a:rPr lang="en-US"/>
            </a:br>
            <a:endParaRPr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/>
              <a:t>Logistiek: </a:t>
            </a:r>
            <a:r>
              <a:rPr lang="en-US" b="1" err="1"/>
              <a:t>Afhaaladres</a:t>
            </a:r>
            <a:r>
              <a:rPr lang="en-US" b="1"/>
              <a:t>, </a:t>
            </a:r>
            <a:r>
              <a:rPr lang="en-US" b="1" err="1"/>
              <a:t>Leveradres</a:t>
            </a:r>
            <a:r>
              <a:rPr lang="en-US" b="1"/>
              <a:t>, Piet, </a:t>
            </a:r>
            <a:r>
              <a:rPr lang="en-US" b="1" err="1"/>
              <a:t>Paard</a:t>
            </a:r>
            <a:r>
              <a:rPr lang="en-US" b="1"/>
              <a:t>, </a:t>
            </a:r>
            <a:r>
              <a:rPr lang="en-US" b="1" err="1"/>
              <a:t>Schoorsteen</a:t>
            </a:r>
            <a:endParaRPr err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Mapping op bestaande OSLO vocabularia </a:t>
            </a:r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A1F137A-1D7F-4BCE-9BBF-705C4630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147131"/>
              </p:ext>
            </p:extLst>
          </p:nvPr>
        </p:nvGraphicFramePr>
        <p:xfrm>
          <a:off x="735904" y="868992"/>
          <a:ext cx="7434029" cy="3967353"/>
        </p:xfrm>
        <a:graphic>
          <a:graphicData uri="http://schemas.openxmlformats.org/drawingml/2006/table">
            <a:tbl>
              <a:tblPr firstRow="1" bandRow="1">
                <a:tableStyleId>{0E1E974F-3DDB-4C6A-87D4-28D1829C75F8}</a:tableStyleId>
              </a:tblPr>
              <a:tblGrid>
                <a:gridCol w="1585325">
                  <a:extLst>
                    <a:ext uri="{9D8B030D-6E8A-4147-A177-3AD203B41FA5}">
                      <a16:colId xmlns:a16="http://schemas.microsoft.com/office/drawing/2014/main" val="2847820417"/>
                    </a:ext>
                  </a:extLst>
                </a:gridCol>
                <a:gridCol w="3806737">
                  <a:extLst>
                    <a:ext uri="{9D8B030D-6E8A-4147-A177-3AD203B41FA5}">
                      <a16:colId xmlns:a16="http://schemas.microsoft.com/office/drawing/2014/main" val="413723289"/>
                    </a:ext>
                  </a:extLst>
                </a:gridCol>
                <a:gridCol w="2041967">
                  <a:extLst>
                    <a:ext uri="{9D8B030D-6E8A-4147-A177-3AD203B41FA5}">
                      <a16:colId xmlns:a16="http://schemas.microsoft.com/office/drawing/2014/main" val="3944330891"/>
                    </a:ext>
                  </a:extLst>
                </a:gridCol>
              </a:tblGrid>
              <a:tr h="30336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OSLO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SKOS mapping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305450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/>
                        <a:t>Brief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OSLO-</a:t>
                      </a:r>
                      <a:r>
                        <a:rPr lang="en-US" err="1"/>
                        <a:t>Generiek</a:t>
                      </a:r>
                      <a:r>
                        <a:rPr lang="en-US"/>
                        <a:t>::Document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Narrow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92434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 err="1"/>
                        <a:t>Karaktertrekken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279184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 err="1"/>
                        <a:t>Cadeaus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05025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 err="1"/>
                        <a:t>Persoonsgegevens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OSLO-</a:t>
                      </a:r>
                      <a:r>
                        <a:rPr lang="en-US" err="1"/>
                        <a:t>Persoon</a:t>
                      </a:r>
                      <a:r>
                        <a:rPr lang="en-US"/>
                        <a:t>::</a:t>
                      </a:r>
                      <a:r>
                        <a:rPr lang="en-US" err="1"/>
                        <a:t>Persoon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Exact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01700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 err="1"/>
                        <a:t>Leveradres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OSLO-</a:t>
                      </a:r>
                      <a:r>
                        <a:rPr lang="en-US" err="1"/>
                        <a:t>Adres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Narrow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340714"/>
                  </a:ext>
                </a:extLst>
              </a:tr>
              <a:tr h="309753">
                <a:tc>
                  <a:txBody>
                    <a:bodyPr/>
                    <a:lstStyle/>
                    <a:p>
                      <a:r>
                        <a:rPr lang="en-US" err="1"/>
                        <a:t>Leverancier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OSLO-</a:t>
                      </a:r>
                      <a:r>
                        <a:rPr lang="en-US" err="1"/>
                        <a:t>Organisatie</a:t>
                      </a:r>
                      <a:r>
                        <a:rPr lang="en-US"/>
                        <a:t>::</a:t>
                      </a:r>
                      <a:r>
                        <a:rPr lang="en-US" err="1"/>
                        <a:t>GeregistreerdeOrganisatie</a:t>
                      </a:r>
                      <a:r>
                        <a:rPr lang="en-US"/>
                        <a:t> 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Related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36336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 err="1"/>
                        <a:t>Prijs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OSLO-</a:t>
                      </a:r>
                      <a:r>
                        <a:rPr lang="en-US" err="1"/>
                        <a:t>Generiek</a:t>
                      </a:r>
                      <a:r>
                        <a:rPr lang="en-US"/>
                        <a:t>::</a:t>
                      </a:r>
                      <a:r>
                        <a:rPr lang="en-US" err="1"/>
                        <a:t>Geldbedrag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Close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546288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Betaling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808326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Afhaaladres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OSLO-</a:t>
                      </a:r>
                      <a:r>
                        <a:rPr lang="en-US" err="1"/>
                        <a:t>Adres</a:t>
                      </a:r>
                      <a:r>
                        <a:rPr lang="en-US"/>
                        <a:t>::</a:t>
                      </a:r>
                      <a:r>
                        <a:rPr lang="en-US" err="1"/>
                        <a:t>Adres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Narrow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468562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OSLO-</a:t>
                      </a:r>
                      <a:r>
                        <a:rPr lang="en-US" err="1"/>
                        <a:t>Persoon</a:t>
                      </a:r>
                      <a:r>
                        <a:rPr lang="en-US"/>
                        <a:t>::</a:t>
                      </a:r>
                      <a:r>
                        <a:rPr lang="en-US" err="1"/>
                        <a:t>Persoon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Narrow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802293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Paard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546628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Schoorsteen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OSLO-</a:t>
                      </a:r>
                      <a:r>
                        <a:rPr lang="en-US" err="1"/>
                        <a:t>Generiek</a:t>
                      </a:r>
                      <a:r>
                        <a:rPr lang="en-US"/>
                        <a:t>::Object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Narrow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5945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r>
              <a:rPr lang="en-US" err="1"/>
              <a:t>Oplossing</a:t>
            </a:r>
            <a:r>
              <a:rPr lang="en-US"/>
              <a:t> </a:t>
            </a:r>
            <a:r>
              <a:rPr lang="en-US" err="1"/>
              <a:t>voor</a:t>
            </a:r>
            <a:r>
              <a:rPr lang="en-US"/>
              <a:t> </a:t>
            </a:r>
            <a:r>
              <a:rPr lang="en-US" err="1"/>
              <a:t>niet-gemapte</a:t>
            </a:r>
            <a:r>
              <a:rPr lang="en-US"/>
              <a:t> </a:t>
            </a:r>
            <a:r>
              <a:rPr lang="en-US" err="1"/>
              <a:t>termen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A1F137A-1D7F-4BCE-9BBF-705C4630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704785"/>
              </p:ext>
            </p:extLst>
          </p:nvPr>
        </p:nvGraphicFramePr>
        <p:xfrm>
          <a:off x="735904" y="868992"/>
          <a:ext cx="7434025" cy="3967353"/>
        </p:xfrm>
        <a:graphic>
          <a:graphicData uri="http://schemas.openxmlformats.org/drawingml/2006/table">
            <a:tbl>
              <a:tblPr firstRow="1" bandRow="1">
                <a:tableStyleId>{0E1E974F-3DDB-4C6A-87D4-28D1829C75F8}</a:tableStyleId>
              </a:tblPr>
              <a:tblGrid>
                <a:gridCol w="1585323">
                  <a:extLst>
                    <a:ext uri="{9D8B030D-6E8A-4147-A177-3AD203B41FA5}">
                      <a16:colId xmlns:a16="http://schemas.microsoft.com/office/drawing/2014/main" val="2847820417"/>
                    </a:ext>
                  </a:extLst>
                </a:gridCol>
                <a:gridCol w="4305822">
                  <a:extLst>
                    <a:ext uri="{9D8B030D-6E8A-4147-A177-3AD203B41FA5}">
                      <a16:colId xmlns:a16="http://schemas.microsoft.com/office/drawing/2014/main" val="413723289"/>
                    </a:ext>
                  </a:extLst>
                </a:gridCol>
                <a:gridCol w="1542880">
                  <a:extLst>
                    <a:ext uri="{9D8B030D-6E8A-4147-A177-3AD203B41FA5}">
                      <a16:colId xmlns:a16="http://schemas.microsoft.com/office/drawing/2014/main" val="3944330891"/>
                    </a:ext>
                  </a:extLst>
                </a:gridCol>
              </a:tblGrid>
              <a:tr h="30336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OSLO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SKOS mapping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305450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/>
                        <a:t>Brief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OSLO-</a:t>
                      </a:r>
                      <a:r>
                        <a:rPr lang="en-US" err="1"/>
                        <a:t>Generiek</a:t>
                      </a:r>
                      <a:r>
                        <a:rPr lang="en-US"/>
                        <a:t>::Document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Narrow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92434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 err="1"/>
                        <a:t>Karaktertrekken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373636"/>
                          </a:solidFill>
                          <a:latin typeface="Calibri"/>
                        </a:rPr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373636"/>
                          </a:solidFill>
                          <a:latin typeface="Calibri"/>
                        </a:rPr>
                        <a:t>No match</a:t>
                      </a:r>
                      <a:endParaRPr lang="en-US" sz="14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279184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 err="1"/>
                        <a:t>Cadeaus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cap="none" noProof="0">
                          <a:solidFill>
                            <a:srgbClr val="373636"/>
                          </a:solidFill>
                          <a:latin typeface="Calibri"/>
                          <a:cs typeface="Calibri"/>
                        </a:rPr>
                        <a:t>???</a:t>
                      </a:r>
                      <a:endParaRPr lang="en-US" sz="1400" b="1" i="0" u="none" strike="noStrike" cap="none" noProof="0">
                        <a:solidFill>
                          <a:srgbClr val="373636"/>
                        </a:solidFill>
                        <a:latin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noProof="0">
                          <a:solidFill>
                            <a:srgbClr val="373636"/>
                          </a:solidFill>
                          <a:latin typeface="Calibri"/>
                          <a:cs typeface="Calibri"/>
                        </a:rPr>
                        <a:t>No </a:t>
                      </a:r>
                      <a:r>
                        <a:rPr lang="en-US" sz="1400" b="1" i="0" u="none" strike="noStrike" noProof="0">
                          <a:solidFill>
                            <a:srgbClr val="373636"/>
                          </a:solidFill>
                          <a:latin typeface="Calibri"/>
                        </a:rPr>
                        <a:t>match</a:t>
                      </a:r>
                      <a:endParaRPr lang="en-US" sz="14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05025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 err="1"/>
                        <a:t>Persoonsgegevens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OSLO-</a:t>
                      </a:r>
                      <a:r>
                        <a:rPr lang="en-US" err="1"/>
                        <a:t>Persoon</a:t>
                      </a:r>
                      <a:r>
                        <a:rPr lang="en-US"/>
                        <a:t>::</a:t>
                      </a:r>
                      <a:r>
                        <a:rPr lang="en-US" err="1"/>
                        <a:t>Persoon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Exact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01700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 err="1"/>
                        <a:t>Leveradres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OSLO-</a:t>
                      </a:r>
                      <a:r>
                        <a:rPr lang="en-US" err="1"/>
                        <a:t>Adres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Narrow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340714"/>
                  </a:ext>
                </a:extLst>
              </a:tr>
              <a:tr h="309753">
                <a:tc>
                  <a:txBody>
                    <a:bodyPr/>
                    <a:lstStyle/>
                    <a:p>
                      <a:r>
                        <a:rPr lang="en-US" err="1"/>
                        <a:t>Leverancier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OSLO-</a:t>
                      </a:r>
                      <a:r>
                        <a:rPr lang="en-US" err="1"/>
                        <a:t>Organisatie</a:t>
                      </a:r>
                      <a:r>
                        <a:rPr lang="en-US"/>
                        <a:t>::</a:t>
                      </a:r>
                      <a:r>
                        <a:rPr lang="en-US" err="1"/>
                        <a:t>GeregistreerdeOrganisatie</a:t>
                      </a:r>
                      <a:r>
                        <a:rPr lang="en-US"/>
                        <a:t> 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Related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36336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 err="1"/>
                        <a:t>Prijs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OSLO-</a:t>
                      </a:r>
                      <a:r>
                        <a:rPr lang="en-US" err="1"/>
                        <a:t>Generiek</a:t>
                      </a:r>
                      <a:r>
                        <a:rPr lang="en-US"/>
                        <a:t>::</a:t>
                      </a:r>
                      <a:r>
                        <a:rPr lang="en-US" err="1"/>
                        <a:t>Geldbedrag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Close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546288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Betaling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latin typeface="Calibri"/>
                        </a:rPr>
                        <a:t>http://reference.data.gov.uk/def/payment#Payment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373636"/>
                          </a:solidFill>
                          <a:latin typeface="Calibri"/>
                          <a:cs typeface="Calibri"/>
                          <a:sym typeface="Arial"/>
                        </a:rPr>
                        <a:t>Exact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808326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Afhaaladres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OSLO-</a:t>
                      </a:r>
                      <a:r>
                        <a:rPr lang="en-US" err="1"/>
                        <a:t>Adres</a:t>
                      </a:r>
                      <a:r>
                        <a:rPr lang="en-US"/>
                        <a:t>::</a:t>
                      </a:r>
                      <a:r>
                        <a:rPr lang="en-US" err="1"/>
                        <a:t>Adres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Narrow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468562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Piet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OSLO-</a:t>
                      </a:r>
                      <a:r>
                        <a:rPr lang="en-US" err="1"/>
                        <a:t>Persoon</a:t>
                      </a:r>
                      <a:r>
                        <a:rPr lang="en-US"/>
                        <a:t>::</a:t>
                      </a:r>
                      <a:r>
                        <a:rPr lang="en-US" err="1"/>
                        <a:t>Persoon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Narrow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802293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Paard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latin typeface="Calibri"/>
                        </a:rPr>
                        <a:t>http://dbpedia.org/ontology/Horse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373636"/>
                          </a:solidFill>
                          <a:latin typeface="Calibri"/>
                          <a:cs typeface="Calibri"/>
                          <a:sym typeface="Arial"/>
                        </a:rPr>
                        <a:t>Exact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546628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Schoorsteen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OSLO-</a:t>
                      </a:r>
                      <a:r>
                        <a:rPr lang="en-US" err="1"/>
                        <a:t>Generiek</a:t>
                      </a:r>
                      <a:r>
                        <a:rPr lang="en-US"/>
                        <a:t>::Object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Narrow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594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025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" name="Google Shape;297;p35"/>
          <p:cNvCxnSpPr>
            <a:cxnSpLocks/>
          </p:cNvCxnSpPr>
          <p:nvPr/>
        </p:nvCxnSpPr>
        <p:spPr>
          <a:xfrm>
            <a:off x="3415929" y="4632982"/>
            <a:ext cx="3860802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5"/>
          <p:cNvCxnSpPr/>
          <p:nvPr/>
        </p:nvCxnSpPr>
        <p:spPr>
          <a:xfrm flipV="1">
            <a:off x="8198722" y="2034091"/>
            <a:ext cx="0" cy="22242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5"/>
          <p:cNvCxnSpPr/>
          <p:nvPr/>
        </p:nvCxnSpPr>
        <p:spPr>
          <a:xfrm flipV="1">
            <a:off x="7728125" y="1963630"/>
            <a:ext cx="0" cy="222425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35"/>
          <p:cNvCxnSpPr>
            <a:endCxn id="272" idx="1"/>
          </p:cNvCxnSpPr>
          <p:nvPr/>
        </p:nvCxnSpPr>
        <p:spPr>
          <a:xfrm rot="-5400000" flipH="1">
            <a:off x="1750945" y="1858704"/>
            <a:ext cx="905700" cy="898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5"/>
          <p:cNvCxnSpPr/>
          <p:nvPr/>
        </p:nvCxnSpPr>
        <p:spPr>
          <a:xfrm rot="10800000">
            <a:off x="3507636" y="1795063"/>
            <a:ext cx="0" cy="47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4" name="Google Shape;274;p35"/>
          <p:cNvCxnSpPr/>
          <p:nvPr/>
        </p:nvCxnSpPr>
        <p:spPr>
          <a:xfrm rot="10800000">
            <a:off x="4317761" y="1795063"/>
            <a:ext cx="0" cy="47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5" name="Google Shape;275;p35"/>
          <p:cNvCxnSpPr/>
          <p:nvPr/>
        </p:nvCxnSpPr>
        <p:spPr>
          <a:xfrm rot="10800000">
            <a:off x="5256724" y="1795063"/>
            <a:ext cx="0" cy="47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76" name="Google Shape;276;p35"/>
          <p:cNvGrpSpPr/>
          <p:nvPr/>
        </p:nvGrpSpPr>
        <p:grpSpPr>
          <a:xfrm>
            <a:off x="5039680" y="2223713"/>
            <a:ext cx="1549848" cy="784725"/>
            <a:chOff x="777829" y="1166775"/>
            <a:chExt cx="1915521" cy="784725"/>
          </a:xfrm>
        </p:grpSpPr>
        <p:sp>
          <p:nvSpPr>
            <p:cNvPr id="277" name="Google Shape;277;p35"/>
            <p:cNvSpPr/>
            <p:nvPr/>
          </p:nvSpPr>
          <p:spPr>
            <a:xfrm>
              <a:off x="777829" y="1486500"/>
              <a:ext cx="1915500" cy="465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- leeftijd: getal [0..1]</a:t>
              </a:r>
              <a:br>
                <a:rPr lang="en-US" sz="1200"/>
              </a:br>
              <a:r>
                <a:rPr lang="en-US" sz="1200"/>
                <a:t>- stout: ja/nee [1]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777850" y="1166775"/>
              <a:ext cx="1915500" cy="3306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/>
                <a:t>Kind</a:t>
              </a:r>
              <a:endParaRPr b="1"/>
            </a:p>
          </p:txBody>
        </p:sp>
      </p:grpSp>
      <p:sp>
        <p:nvSpPr>
          <p:cNvPr id="279" name="Google Shape;279;p35"/>
          <p:cNvSpPr txBox="1">
            <a:spLocks noGrp="1"/>
          </p:cNvSpPr>
          <p:nvPr>
            <p:ph type="title"/>
          </p:nvPr>
        </p:nvSpPr>
        <p:spPr>
          <a:xfrm>
            <a:off x="534705" y="156416"/>
            <a:ext cx="7886700" cy="4719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r>
              <a:rPr lang="en-US" err="1"/>
              <a:t>Implementiemodel</a:t>
            </a:r>
            <a:r>
              <a:rPr lang="en-US"/>
              <a:t> </a:t>
            </a:r>
            <a:r>
              <a:rPr lang="en-US" err="1"/>
              <a:t>uitwerken</a:t>
            </a:r>
          </a:p>
        </p:txBody>
      </p:sp>
      <p:grpSp>
        <p:nvGrpSpPr>
          <p:cNvPr id="280" name="Google Shape;280;p35"/>
          <p:cNvGrpSpPr/>
          <p:nvPr/>
        </p:nvGrpSpPr>
        <p:grpSpPr>
          <a:xfrm>
            <a:off x="3355962" y="966018"/>
            <a:ext cx="2057836" cy="829064"/>
            <a:chOff x="777837" y="1166796"/>
            <a:chExt cx="1915513" cy="1127979"/>
          </a:xfrm>
        </p:grpSpPr>
        <p:sp>
          <p:nvSpPr>
            <p:cNvPr id="281" name="Google Shape;281;p35"/>
            <p:cNvSpPr/>
            <p:nvPr/>
          </p:nvSpPr>
          <p:spPr>
            <a:xfrm>
              <a:off x="777850" y="1497375"/>
              <a:ext cx="1915500" cy="797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- voornaam: tekst [1]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- achternaam: tekst [1]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777837" y="1166796"/>
              <a:ext cx="1915500" cy="4641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/>
                <a:t>OSLO::</a:t>
              </a:r>
              <a:r>
                <a:rPr lang="en-US" b="1" err="1"/>
                <a:t>Persoon</a:t>
              </a:r>
              <a:endParaRPr b="1" err="1"/>
            </a:p>
          </p:txBody>
        </p:sp>
      </p:grpSp>
      <p:grpSp>
        <p:nvGrpSpPr>
          <p:cNvPr id="283" name="Google Shape;283;p35"/>
          <p:cNvGrpSpPr/>
          <p:nvPr/>
        </p:nvGrpSpPr>
        <p:grpSpPr>
          <a:xfrm>
            <a:off x="6744204" y="961825"/>
            <a:ext cx="2299450" cy="1542000"/>
            <a:chOff x="777856" y="1166775"/>
            <a:chExt cx="2988627" cy="1542000"/>
          </a:xfrm>
        </p:grpSpPr>
        <p:sp>
          <p:nvSpPr>
            <p:cNvPr id="284" name="Google Shape;284;p35"/>
            <p:cNvSpPr/>
            <p:nvPr/>
          </p:nvSpPr>
          <p:spPr>
            <a:xfrm>
              <a:off x="777883" y="1497375"/>
              <a:ext cx="2988600" cy="1211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- land [1]</a:t>
              </a:r>
              <a:br>
                <a:rPr lang="en-US" sz="1200"/>
              </a:br>
              <a:r>
                <a:rPr lang="en-US" sz="1200"/>
                <a:t>- </a:t>
              </a:r>
              <a:r>
                <a:rPr lang="en-US" sz="1200" err="1"/>
                <a:t>gemeente</a:t>
              </a:r>
              <a:r>
                <a:rPr lang="en-US" sz="1200"/>
                <a:t> [1]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- </a:t>
              </a:r>
              <a:r>
                <a:rPr lang="en-US" sz="1200" err="1"/>
                <a:t>straatnaam</a:t>
              </a:r>
              <a:r>
                <a:rPr lang="en-US" sz="1200"/>
                <a:t> [1]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- </a:t>
              </a:r>
              <a:r>
                <a:rPr lang="en-US" sz="1200" err="1"/>
                <a:t>huisnummer</a:t>
              </a:r>
              <a:r>
                <a:rPr lang="en-US" sz="1200"/>
                <a:t> [1]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- </a:t>
              </a:r>
              <a:r>
                <a:rPr lang="en-US" sz="1200" err="1"/>
                <a:t>busnummer</a:t>
              </a:r>
              <a:r>
                <a:rPr lang="en-US" sz="1200"/>
                <a:t> [0..1]</a:t>
              </a:r>
              <a:endParaRPr sz="1200"/>
            </a:p>
            <a:p>
              <a:r>
                <a:rPr lang="en-US" sz="1200"/>
                <a:t>- </a:t>
              </a:r>
              <a:r>
                <a:rPr lang="en-US" sz="1200" err="1"/>
                <a:t>schoorsteenAanwezig</a:t>
              </a:r>
              <a:r>
                <a:rPr lang="en-US" sz="1200"/>
                <a:t> [0..1]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777856" y="1166775"/>
              <a:ext cx="2988600" cy="3306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/>
                <a:t>OSLO::</a:t>
              </a:r>
              <a:r>
                <a:rPr lang="en-US" b="1" err="1"/>
                <a:t>Adres</a:t>
              </a:r>
              <a:endParaRPr b="1" err="1"/>
            </a:p>
          </p:txBody>
        </p:sp>
      </p:grpSp>
      <p:grpSp>
        <p:nvGrpSpPr>
          <p:cNvPr id="286" name="Google Shape;286;p35"/>
          <p:cNvGrpSpPr/>
          <p:nvPr/>
        </p:nvGrpSpPr>
        <p:grpSpPr>
          <a:xfrm>
            <a:off x="4053066" y="2264738"/>
            <a:ext cx="711079" cy="661200"/>
            <a:chOff x="777826" y="1166775"/>
            <a:chExt cx="2179218" cy="661200"/>
          </a:xfrm>
        </p:grpSpPr>
        <p:sp>
          <p:nvSpPr>
            <p:cNvPr id="287" name="Google Shape;287;p35"/>
            <p:cNvSpPr/>
            <p:nvPr/>
          </p:nvSpPr>
          <p:spPr>
            <a:xfrm>
              <a:off x="777826" y="1497375"/>
              <a:ext cx="2179200" cy="33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/>
                <a:t>Piet</a:t>
              </a:r>
              <a:endParaRPr b="1"/>
            </a:p>
          </p:txBody>
        </p:sp>
      </p:grpSp>
      <p:grpSp>
        <p:nvGrpSpPr>
          <p:cNvPr id="289" name="Google Shape;289;p35"/>
          <p:cNvGrpSpPr/>
          <p:nvPr/>
        </p:nvGrpSpPr>
        <p:grpSpPr>
          <a:xfrm>
            <a:off x="7010493" y="3733816"/>
            <a:ext cx="1766857" cy="1282770"/>
            <a:chOff x="777851" y="1166779"/>
            <a:chExt cx="1915500" cy="1128106"/>
          </a:xfrm>
        </p:grpSpPr>
        <p:sp>
          <p:nvSpPr>
            <p:cNvPr id="290" name="Google Shape;290;p35"/>
            <p:cNvSpPr/>
            <p:nvPr/>
          </p:nvSpPr>
          <p:spPr>
            <a:xfrm>
              <a:off x="777851" y="1678385"/>
              <a:ext cx="1915500" cy="616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- naam [1]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- registratienummer [1]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777851" y="1166779"/>
              <a:ext cx="1915500" cy="5115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i="1"/>
                <a:t>OSLO::</a:t>
              </a:r>
              <a:r>
                <a:rPr lang="en-US" sz="1200" i="1" err="1"/>
                <a:t>Organisatie</a:t>
              </a:r>
              <a:endParaRPr lang="en-US" sz="1200" i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err="1"/>
                <a:t>Leverancier</a:t>
              </a:r>
              <a:endParaRPr b="1" err="1"/>
            </a:p>
          </p:txBody>
        </p:sp>
      </p:grpSp>
      <p:sp>
        <p:nvSpPr>
          <p:cNvPr id="292" name="Google Shape;292;p35"/>
          <p:cNvSpPr txBox="1"/>
          <p:nvPr/>
        </p:nvSpPr>
        <p:spPr>
          <a:xfrm>
            <a:off x="5544200" y="1147125"/>
            <a:ext cx="11718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woont op ▶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3" name="Google Shape;293;p35"/>
          <p:cNvGrpSpPr/>
          <p:nvPr/>
        </p:nvGrpSpPr>
        <p:grpSpPr>
          <a:xfrm>
            <a:off x="2286577" y="3750208"/>
            <a:ext cx="1544282" cy="1249940"/>
            <a:chOff x="2579029" y="718018"/>
            <a:chExt cx="1915507" cy="1576615"/>
          </a:xfrm>
        </p:grpSpPr>
        <p:sp>
          <p:nvSpPr>
            <p:cNvPr id="294" name="Google Shape;294;p35"/>
            <p:cNvSpPr/>
            <p:nvPr/>
          </p:nvSpPr>
          <p:spPr>
            <a:xfrm>
              <a:off x="2579029" y="1427632"/>
              <a:ext cx="1915500" cy="867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- fabrikant [0..1]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- model [0..1]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- beschrijving [0..1]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2579036" y="718018"/>
              <a:ext cx="1915500" cy="7794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i="1"/>
                <a:t>OSLO::Object</a:t>
              </a:r>
              <a:br>
                <a:rPr lang="en-US" sz="1200" i="1"/>
              </a:br>
              <a:r>
                <a:rPr lang="en-US" sz="1200" i="1"/>
                <a:t>OSLO::Output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/>
                <a:t>Cadeau</a:t>
              </a:r>
              <a:endParaRPr b="1"/>
            </a:p>
          </p:txBody>
        </p:sp>
      </p:grpSp>
      <p:grpSp>
        <p:nvGrpSpPr>
          <p:cNvPr id="298" name="Google Shape;298;p35"/>
          <p:cNvGrpSpPr/>
          <p:nvPr/>
        </p:nvGrpSpPr>
        <p:grpSpPr>
          <a:xfrm>
            <a:off x="5607033" y="3519635"/>
            <a:ext cx="990122" cy="708948"/>
            <a:chOff x="777850" y="1166775"/>
            <a:chExt cx="1915500" cy="1128000"/>
          </a:xfrm>
        </p:grpSpPr>
        <p:sp>
          <p:nvSpPr>
            <p:cNvPr id="299" name="Google Shape;299;p35"/>
            <p:cNvSpPr/>
            <p:nvPr/>
          </p:nvSpPr>
          <p:spPr>
            <a:xfrm>
              <a:off x="777850" y="1497375"/>
              <a:ext cx="1915500" cy="797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- waarde [1]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- valuta [1]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777850" y="1166775"/>
              <a:ext cx="1915500" cy="3306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/>
                <a:t>Prijs</a:t>
              </a:r>
              <a:endParaRPr b="1"/>
            </a:p>
          </p:txBody>
        </p:sp>
      </p:grpSp>
      <p:sp>
        <p:nvSpPr>
          <p:cNvPr id="301" name="Google Shape;301;p35"/>
          <p:cNvSpPr txBox="1"/>
          <p:nvPr/>
        </p:nvSpPr>
        <p:spPr>
          <a:xfrm>
            <a:off x="1012355" y="2803575"/>
            <a:ext cx="17667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heeft uitvoerder ▶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2" name="Google Shape;302;p35"/>
          <p:cNvGrpSpPr/>
          <p:nvPr/>
        </p:nvGrpSpPr>
        <p:grpSpPr>
          <a:xfrm>
            <a:off x="551025" y="773935"/>
            <a:ext cx="1915500" cy="1082168"/>
            <a:chOff x="777850" y="929779"/>
            <a:chExt cx="1915500" cy="1364996"/>
          </a:xfrm>
        </p:grpSpPr>
        <p:sp>
          <p:nvSpPr>
            <p:cNvPr id="303" name="Google Shape;303;p35"/>
            <p:cNvSpPr/>
            <p:nvPr/>
          </p:nvSpPr>
          <p:spPr>
            <a:xfrm>
              <a:off x="777850" y="1637175"/>
              <a:ext cx="1915500" cy="657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- beschrijving: tekst [0..1]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777850" y="929779"/>
              <a:ext cx="1915500" cy="765869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1"/>
                <a:t>OSLO::</a:t>
              </a:r>
              <a:r>
                <a:rPr lang="en-US" sz="1100" i="1" err="1"/>
                <a:t>Publieke</a:t>
              </a:r>
              <a:r>
                <a:rPr lang="en-US" sz="1100" i="1"/>
                <a:t> </a:t>
              </a:r>
              <a:r>
                <a:rPr lang="en-US" sz="1100" i="1" err="1"/>
                <a:t>Dienstverlening</a:t>
              </a:r>
              <a:endParaRPr sz="1100" i="1" err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err="1"/>
                <a:t>Pakjesavond</a:t>
              </a:r>
              <a:endParaRPr b="1" err="1"/>
            </a:p>
          </p:txBody>
        </p:sp>
      </p:grpSp>
      <p:cxnSp>
        <p:nvCxnSpPr>
          <p:cNvPr id="305" name="Google Shape;305;p35"/>
          <p:cNvCxnSpPr>
            <a:endCxn id="294" idx="1"/>
          </p:cNvCxnSpPr>
          <p:nvPr/>
        </p:nvCxnSpPr>
        <p:spPr>
          <a:xfrm rot="-5400000" flipH="1">
            <a:off x="64177" y="2434069"/>
            <a:ext cx="2793300" cy="1651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35"/>
          <p:cNvSpPr txBox="1"/>
          <p:nvPr/>
        </p:nvSpPr>
        <p:spPr>
          <a:xfrm>
            <a:off x="800350" y="4277275"/>
            <a:ext cx="13152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produceert ▶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307;p35"/>
          <p:cNvGrpSpPr/>
          <p:nvPr/>
        </p:nvGrpSpPr>
        <p:grpSpPr>
          <a:xfrm>
            <a:off x="2652895" y="2264745"/>
            <a:ext cx="1171766" cy="661209"/>
            <a:chOff x="777826" y="1166775"/>
            <a:chExt cx="2179218" cy="661209"/>
          </a:xfrm>
        </p:grpSpPr>
        <p:sp>
          <p:nvSpPr>
            <p:cNvPr id="272" name="Google Shape;272;p35"/>
            <p:cNvSpPr/>
            <p:nvPr/>
          </p:nvSpPr>
          <p:spPr>
            <a:xfrm>
              <a:off x="777826" y="1497384"/>
              <a:ext cx="2179200" cy="33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/>
                <a:t>Sinterklaas</a:t>
              </a:r>
              <a:endParaRPr b="1"/>
            </a:p>
          </p:txBody>
        </p:sp>
      </p:grpSp>
      <p:cxnSp>
        <p:nvCxnSpPr>
          <p:cNvPr id="309" name="Google Shape;309;p35"/>
          <p:cNvCxnSpPr>
            <a:stCxn id="295" idx="3"/>
          </p:cNvCxnSpPr>
          <p:nvPr/>
        </p:nvCxnSpPr>
        <p:spPr>
          <a:xfrm rot="10800000" flipH="1">
            <a:off x="3830859" y="3008562"/>
            <a:ext cx="1315200" cy="1050600"/>
          </a:xfrm>
          <a:prstGeom prst="bentConnector3">
            <a:avLst>
              <a:gd name="adj1" fmla="val 998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5"/>
          <p:cNvCxnSpPr>
            <a:endCxn id="287" idx="2"/>
          </p:cNvCxnSpPr>
          <p:nvPr/>
        </p:nvCxnSpPr>
        <p:spPr>
          <a:xfrm>
            <a:off x="1125702" y="1863338"/>
            <a:ext cx="3282900" cy="1062600"/>
          </a:xfrm>
          <a:prstGeom prst="bentConnector4">
            <a:avLst>
              <a:gd name="adj1" fmla="val -294"/>
              <a:gd name="adj2" fmla="val 12241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35"/>
          <p:cNvSpPr txBox="1"/>
          <p:nvPr/>
        </p:nvSpPr>
        <p:spPr>
          <a:xfrm>
            <a:off x="1404929" y="2209538"/>
            <a:ext cx="15921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heeft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verantw. ▶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2" name="Google Shape;312;p35"/>
          <p:cNvCxnSpPr>
            <a:stCxn id="299" idx="2"/>
          </p:cNvCxnSpPr>
          <p:nvPr/>
        </p:nvCxnSpPr>
        <p:spPr>
          <a:xfrm flipH="1">
            <a:off x="5630194" y="4228583"/>
            <a:ext cx="471900" cy="4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13" name="Google Shape;313;p35"/>
          <p:cNvSpPr txBox="1"/>
          <p:nvPr/>
        </p:nvSpPr>
        <p:spPr>
          <a:xfrm>
            <a:off x="8109350" y="2727525"/>
            <a:ext cx="10191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▲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heeft magazijn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5"/>
          <p:cNvSpPr txBox="1"/>
          <p:nvPr/>
        </p:nvSpPr>
        <p:spPr>
          <a:xfrm>
            <a:off x="6792725" y="2575125"/>
            <a:ext cx="10191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▲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heeft maatsch.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zetel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5"/>
          <p:cNvSpPr txBox="1"/>
          <p:nvPr/>
        </p:nvSpPr>
        <p:spPr>
          <a:xfrm>
            <a:off x="4325000" y="3737925"/>
            <a:ext cx="10191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◀ wilt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4543796" y="4587350"/>
            <a:ext cx="17667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aangeboden door ▶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8" name="Google Shape;318;p35"/>
          <p:cNvCxnSpPr>
            <a:stCxn id="278" idx="0"/>
          </p:cNvCxnSpPr>
          <p:nvPr/>
        </p:nvCxnSpPr>
        <p:spPr>
          <a:xfrm rot="-5400000">
            <a:off x="5931613" y="1413413"/>
            <a:ext cx="693300" cy="927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899593" y="1501900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lang="en-US" b="1"/>
              <a:t>Terminologie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1469695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125" name="Google Shape;125;p21" descr="A close up of a building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7969" y="793452"/>
            <a:ext cx="4748050" cy="35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Klassen</a:t>
            </a:r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graphicFrame>
        <p:nvGraphicFramePr>
          <p:cNvPr id="139" name="Google Shape;139;p23"/>
          <p:cNvGraphicFramePr/>
          <p:nvPr/>
        </p:nvGraphicFramePr>
        <p:xfrm>
          <a:off x="1122646" y="1121521"/>
          <a:ext cx="7866625" cy="1920320"/>
        </p:xfrm>
        <a:graphic>
          <a:graphicData uri="http://schemas.openxmlformats.org/drawingml/2006/table">
            <a:tbl>
              <a:tblPr firstRow="1" bandRow="1">
                <a:noFill/>
                <a:tableStyleId>{CB8EA5D8-C1C0-4E4E-901B-78666515D814}</a:tableStyleId>
              </a:tblPr>
              <a:tblGrid>
                <a:gridCol w="115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6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identificatie​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naam​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aantal vestigingen​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Adres maatschappelijke zetel​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001​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Belfius​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500​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3636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37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...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002​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KBC​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1500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3636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37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...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...​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...​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...​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...​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0" name="Google Shape;140;p23"/>
          <p:cNvSpPr/>
          <p:nvPr/>
        </p:nvSpPr>
        <p:spPr>
          <a:xfrm>
            <a:off x="1127205" y="1746071"/>
            <a:ext cx="7502700" cy="2472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325936" y="1729600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Bank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2" name="Google Shape;142;p23"/>
          <p:cNvGraphicFramePr/>
          <p:nvPr/>
        </p:nvGraphicFramePr>
        <p:xfrm>
          <a:off x="1116363" y="3204328"/>
          <a:ext cx="2498425" cy="1436825"/>
        </p:xfrm>
        <a:graphic>
          <a:graphicData uri="http://schemas.openxmlformats.org/drawingml/2006/table">
            <a:tbl>
              <a:tblPr>
                <a:noFill/>
                <a:tableStyleId>{A016C98E-0A31-45E3-A1E9-6728386A4D09}</a:tableStyleId>
              </a:tblPr>
              <a:tblGrid>
                <a:gridCol w="249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FFFFFF"/>
                          </a:solidFill>
                        </a:rPr>
                        <a:t>Bank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74300" marB="7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u="none" strike="noStrike" cap="none"/>
                    </a:p>
                  </a:txBody>
                  <a:tcPr marL="91425" marR="91425" marT="74300" marB="7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aphicFrame>
        <p:nvGraphicFramePr>
          <p:cNvPr id="95" name="Google Shape;95;p16"/>
          <p:cNvGraphicFramePr/>
          <p:nvPr>
            <p:extLst>
              <p:ext uri="{D42A27DB-BD31-4B8C-83A1-F6EECF244321}">
                <p14:modId xmlns:p14="http://schemas.microsoft.com/office/powerpoint/2010/main" val="1861438875"/>
              </p:ext>
            </p:extLst>
          </p:nvPr>
        </p:nvGraphicFramePr>
        <p:xfrm>
          <a:off x="1002619" y="1242425"/>
          <a:ext cx="7138775" cy="2338748"/>
        </p:xfrm>
        <a:graphic>
          <a:graphicData uri="http://schemas.openxmlformats.org/drawingml/2006/table">
            <a:tbl>
              <a:tblPr bandRow="1">
                <a:noFill/>
                <a:tableStyleId>{0E1E974F-3DDB-4C6A-87D4-28D1829C75F8}</a:tableStyleId>
              </a:tblPr>
              <a:tblGrid>
                <a:gridCol w="514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29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i="0" u="none" strike="noStrike" noProof="0" dirty="0">
                          <a:latin typeface="Arial"/>
                        </a:rPr>
                        <a:t>   </a:t>
                      </a:r>
                      <a:r>
                        <a:rPr lang="en-US" sz="2100" b="0" i="0" u="none" strike="noStrike" noProof="0" err="1">
                          <a:latin typeface="Arial"/>
                        </a:rPr>
                        <a:t>Inleiding</a:t>
                      </a:r>
                      <a:endParaRPr err="1"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Arial"/>
                          <a:ea typeface="Arial"/>
                          <a:cs typeface="Arial"/>
                        </a:rPr>
                        <a:t>10'</a:t>
                      </a:r>
                      <a:endParaRPr lang="en-US" sz="2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3048010071"/>
                  </a:ext>
                </a:extLst>
              </a:tr>
              <a:tr h="47129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b="0" i="0" u="none" strike="noStrike" noProof="0">
                          <a:latin typeface="Arial"/>
                        </a:rPr>
                        <a:t>   Wat is OSLO</a:t>
                      </a:r>
                      <a:endParaRPr lang="en-US" sz="2100" b="0" i="0" u="none" strike="noStrike" noProof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Arial"/>
                          <a:ea typeface="Arial"/>
                          <a:cs typeface="Arial"/>
                        </a:rPr>
                        <a:t>10'</a:t>
                      </a:r>
                      <a:endParaRPr lang="en-US" sz="2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2007942232"/>
                  </a:ext>
                </a:extLst>
              </a:tr>
              <a:tr h="471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2100" u="none" strike="noStrike" cap="none" dirty="0">
                          <a:latin typeface="Arial"/>
                          <a:ea typeface="Arial"/>
                          <a:cs typeface="Arial"/>
                        </a:rPr>
                        <a:t>   </a:t>
                      </a:r>
                      <a:r>
                        <a:rPr lang="en-US" sz="2100" u="none" strike="noStrike" cap="none" err="1">
                          <a:latin typeface="Arial"/>
                          <a:ea typeface="Arial"/>
                          <a:cs typeface="Arial"/>
                        </a:rPr>
                        <a:t>Voorbeeldcase</a:t>
                      </a:r>
                      <a:endParaRPr sz="2100" err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latin typeface="Arial"/>
                          <a:ea typeface="Arial"/>
                          <a:cs typeface="Arial"/>
                        </a:rPr>
                        <a:t>10’</a:t>
                      </a:r>
                      <a:endParaRPr lang="en-US" sz="2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2100" dirty="0">
                          <a:latin typeface="Arial"/>
                          <a:ea typeface="Arial"/>
                          <a:cs typeface="Arial"/>
                        </a:rPr>
                        <a:t>  </a:t>
                      </a:r>
                      <a:r>
                        <a:rPr lang="en-US" sz="21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100" err="1">
                          <a:latin typeface="Arial"/>
                          <a:ea typeface="Arial"/>
                          <a:cs typeface="Arial"/>
                        </a:rPr>
                        <a:t>Oefening</a:t>
                      </a:r>
                      <a:r>
                        <a:rPr lang="en-US" sz="2100" dirty="0">
                          <a:latin typeface="Arial"/>
                          <a:ea typeface="Arial"/>
                          <a:cs typeface="Arial"/>
                        </a:rPr>
                        <a:t>: case </a:t>
                      </a:r>
                      <a:r>
                        <a:rPr lang="en-US" sz="2100">
                          <a:latin typeface="Arial"/>
                          <a:ea typeface="Arial"/>
                          <a:cs typeface="Arial"/>
                        </a:rPr>
                        <a:t>uitwerken</a:t>
                      </a:r>
                      <a:endParaRPr sz="21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Arial"/>
                          <a:ea typeface="Arial"/>
                          <a:cs typeface="Arial"/>
                        </a:rPr>
                        <a:t>85</a:t>
                      </a:r>
                      <a:r>
                        <a:rPr lang="en-US" sz="2100">
                          <a:latin typeface="Arial"/>
                          <a:ea typeface="Arial"/>
                          <a:cs typeface="Arial"/>
                          <a:sym typeface="Arial"/>
                        </a:rPr>
                        <a:t>’</a:t>
                      </a:r>
                      <a:endParaRPr sz="2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>
                          <a:latin typeface="Arial"/>
                          <a:ea typeface="Arial"/>
                          <a:cs typeface="Arial"/>
                        </a:rPr>
                        <a:t>  </a:t>
                      </a:r>
                      <a:r>
                        <a:rPr lang="en-US" sz="2100">
                          <a:latin typeface="Arial"/>
                          <a:ea typeface="Arial"/>
                          <a:cs typeface="Arial"/>
                          <a:sym typeface="Arial"/>
                        </a:rPr>
                        <a:t> Slot</a:t>
                      </a:r>
                      <a:endParaRPr sz="2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Arial"/>
                          <a:ea typeface="Arial"/>
                          <a:cs typeface="Arial"/>
                        </a:rPr>
                        <a:t>5</a:t>
                      </a:r>
                      <a:r>
                        <a:rPr lang="en-US" sz="2100">
                          <a:latin typeface="Arial"/>
                          <a:ea typeface="Arial"/>
                          <a:cs typeface="Arial"/>
                          <a:sym typeface="Arial"/>
                        </a:rPr>
                        <a:t>’</a:t>
                      </a:r>
                      <a:endParaRPr sz="2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Eigenschappen</a:t>
            </a:r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graphicFrame>
        <p:nvGraphicFramePr>
          <p:cNvPr id="149" name="Google Shape;149;p24"/>
          <p:cNvGraphicFramePr/>
          <p:nvPr/>
        </p:nvGraphicFramePr>
        <p:xfrm>
          <a:off x="1122646" y="1114367"/>
          <a:ext cx="7866625" cy="1920320"/>
        </p:xfrm>
        <a:graphic>
          <a:graphicData uri="http://schemas.openxmlformats.org/drawingml/2006/table">
            <a:tbl>
              <a:tblPr firstRow="1" bandRow="1">
                <a:noFill/>
                <a:tableStyleId>{CB8EA5D8-C1C0-4E4E-901B-78666515D814}</a:tableStyleId>
              </a:tblPr>
              <a:tblGrid>
                <a:gridCol w="115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6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identificatie​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naam​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aantal vestigingen​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Adres maatschappelijke zetel​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001​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Belfius​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500​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3636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37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..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002​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KBC​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1500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..</a:t>
                      </a:r>
                      <a:endParaRPr sz="1100"/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...​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...​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...​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...​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0" name="Google Shape;150;p24"/>
          <p:cNvGraphicFramePr/>
          <p:nvPr/>
        </p:nvGraphicFramePr>
        <p:xfrm>
          <a:off x="1116363" y="3204328"/>
          <a:ext cx="2498425" cy="1436825"/>
        </p:xfrm>
        <a:graphic>
          <a:graphicData uri="http://schemas.openxmlformats.org/drawingml/2006/table">
            <a:tbl>
              <a:tblPr>
                <a:noFill/>
                <a:tableStyleId>{A016C98E-0A31-45E3-A1E9-6728386A4D09}</a:tableStyleId>
              </a:tblPr>
              <a:tblGrid>
                <a:gridCol w="249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7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FFFFFF"/>
                          </a:solidFill>
                        </a:rPr>
                        <a:t>Bank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74300" marB="7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9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strike="noStrike" cap="none"/>
                        <a:t>Identificatie 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strike="noStrike" cap="none"/>
                        <a:t>Naam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strike="noStrike" cap="none"/>
                        <a:t>Aantal vestigingen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strike="noStrike" cap="none"/>
                        <a:t>Adres maatschappelijke zetel</a:t>
                      </a:r>
                      <a:endParaRPr sz="1100"/>
                    </a:p>
                  </a:txBody>
                  <a:tcPr marL="91425" marR="91425" marT="74300" marB="7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1" name="Google Shape;151;p24"/>
          <p:cNvSpPr/>
          <p:nvPr/>
        </p:nvSpPr>
        <p:spPr>
          <a:xfrm>
            <a:off x="1127205" y="1119471"/>
            <a:ext cx="1032600" cy="19248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352363" y="1715293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Bank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2326511" y="1119514"/>
            <a:ext cx="1889700" cy="19248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4399439" y="1119556"/>
            <a:ext cx="1512600" cy="19248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6240119" y="1119599"/>
            <a:ext cx="2729400" cy="19248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Relaties</a:t>
            </a: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graphicFrame>
        <p:nvGraphicFramePr>
          <p:cNvPr id="162" name="Google Shape;162;p25"/>
          <p:cNvGraphicFramePr/>
          <p:nvPr/>
        </p:nvGraphicFramePr>
        <p:xfrm>
          <a:off x="1122646" y="735222"/>
          <a:ext cx="7866625" cy="1303080"/>
        </p:xfrm>
        <a:graphic>
          <a:graphicData uri="http://schemas.openxmlformats.org/drawingml/2006/table">
            <a:tbl>
              <a:tblPr firstRow="1" bandRow="1">
                <a:noFill/>
                <a:tableStyleId>{CB8EA5D8-C1C0-4E4E-901B-78666515D814}</a:tableStyleId>
              </a:tblPr>
              <a:tblGrid>
                <a:gridCol w="115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6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identificatie​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naam​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aantal vestigingen​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Adres maatschappelijke zetel​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001​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Belfius​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500​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3636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37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1234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37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..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37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..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..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37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..</a:t>
                      </a:r>
                      <a:endParaRPr sz="1100"/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3" name="Google Shape;163;p25"/>
          <p:cNvGraphicFramePr/>
          <p:nvPr/>
        </p:nvGraphicFramePr>
        <p:xfrm>
          <a:off x="1107554" y="3640702"/>
          <a:ext cx="2498425" cy="1277125"/>
        </p:xfrm>
        <a:graphic>
          <a:graphicData uri="http://schemas.openxmlformats.org/drawingml/2006/table">
            <a:tbl>
              <a:tblPr>
                <a:noFill/>
                <a:tableStyleId>{A016C98E-0A31-45E3-A1E9-6728386A4D09}</a:tableStyleId>
              </a:tblPr>
              <a:tblGrid>
                <a:gridCol w="249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FFFFFF"/>
                          </a:solidFill>
                        </a:rPr>
                        <a:t>Bank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74300" marB="7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strike="noStrike" cap="none"/>
                        <a:t>Identificatie 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strike="noStrike" cap="none"/>
                        <a:t>Naam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strike="noStrike" cap="none"/>
                        <a:t>Aantal vestigingen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strike="noStrike" cap="none"/>
                        <a:t>Adres maatschappelijke zetel</a:t>
                      </a:r>
                      <a:endParaRPr sz="1100"/>
                    </a:p>
                  </a:txBody>
                  <a:tcPr marL="91425" marR="91425" marT="74300" marB="7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4" name="Google Shape;164;p25"/>
          <p:cNvSpPr txBox="1"/>
          <p:nvPr/>
        </p:nvSpPr>
        <p:spPr>
          <a:xfrm>
            <a:off x="361172" y="1314686"/>
            <a:ext cx="6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Bank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5" name="Google Shape;165;p25"/>
          <p:cNvGraphicFramePr/>
          <p:nvPr/>
        </p:nvGraphicFramePr>
        <p:xfrm>
          <a:off x="1104426" y="2237553"/>
          <a:ext cx="7866625" cy="1303080"/>
        </p:xfrm>
        <a:graphic>
          <a:graphicData uri="http://schemas.openxmlformats.org/drawingml/2006/table">
            <a:tbl>
              <a:tblPr firstRow="1" bandRow="1">
                <a:noFill/>
                <a:tableStyleId>{CB8EA5D8-C1C0-4E4E-901B-78666515D814}</a:tableStyleId>
              </a:tblPr>
              <a:tblGrid>
                <a:gridCol w="120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1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6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identificatie​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straatnaam​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huisnummer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postcode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gemeente</a:t>
                      </a:r>
                      <a:endParaRPr sz="1100"/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1234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3636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37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Pachecolaan</a:t>
                      </a:r>
                      <a:endParaRPr sz="1400" u="none" strike="noStrike" cap="none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44</a:t>
                      </a:r>
                      <a:endParaRPr sz="140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i="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3636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37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1000 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3636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37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Brussel</a:t>
                      </a:r>
                      <a:endParaRPr sz="1100"/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37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..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37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..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..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37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..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endParaRPr sz="1100" b="0" i="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6" name="Google Shape;166;p25"/>
          <p:cNvGraphicFramePr/>
          <p:nvPr/>
        </p:nvGraphicFramePr>
        <p:xfrm>
          <a:off x="5987281" y="3590683"/>
          <a:ext cx="2498425" cy="1408425"/>
        </p:xfrm>
        <a:graphic>
          <a:graphicData uri="http://schemas.openxmlformats.org/drawingml/2006/table">
            <a:tbl>
              <a:tblPr>
                <a:noFill/>
                <a:tableStyleId>{A016C98E-0A31-45E3-A1E9-6728386A4D09}</a:tableStyleId>
              </a:tblPr>
              <a:tblGrid>
                <a:gridCol w="249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2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FFFFFF"/>
                          </a:solidFill>
                        </a:rPr>
                        <a:t>Adres</a:t>
                      </a:r>
                      <a:endParaRPr sz="1500" b="1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74300" marB="7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1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strike="noStrike" cap="none"/>
                        <a:t>Identificatie 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strike="noStrike" cap="none"/>
                        <a:t>Straatnaam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strike="noStrike" cap="none"/>
                        <a:t>Huisnummer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strike="noStrike" cap="none"/>
                        <a:t>Postcode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strike="noStrike" cap="none"/>
                        <a:t>gemeente</a:t>
                      </a:r>
                      <a:endParaRPr sz="1100"/>
                    </a:p>
                  </a:txBody>
                  <a:tcPr marL="91425" marR="91425" marT="74300" marB="7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67" name="Google Shape;167;p25"/>
          <p:cNvCxnSpPr/>
          <p:nvPr/>
        </p:nvCxnSpPr>
        <p:spPr>
          <a:xfrm>
            <a:off x="3592541" y="4464376"/>
            <a:ext cx="2359200" cy="135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8" name="Google Shape;168;p25"/>
          <p:cNvSpPr txBox="1"/>
          <p:nvPr/>
        </p:nvSpPr>
        <p:spPr>
          <a:xfrm>
            <a:off x="3911158" y="4077839"/>
            <a:ext cx="173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Adres maatschappelijke zetel</a:t>
            </a:r>
            <a:endParaRPr sz="1200"/>
          </a:p>
        </p:txBody>
      </p:sp>
      <p:sp>
        <p:nvSpPr>
          <p:cNvPr id="169" name="Google Shape;169;p25"/>
          <p:cNvSpPr/>
          <p:nvPr/>
        </p:nvSpPr>
        <p:spPr>
          <a:xfrm>
            <a:off x="1144824" y="1359773"/>
            <a:ext cx="7502700" cy="2472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1144824" y="2847739"/>
            <a:ext cx="7502700" cy="2472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360978" y="2845632"/>
            <a:ext cx="6834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Adres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p26"/>
          <p:cNvGraphicFramePr/>
          <p:nvPr/>
        </p:nvGraphicFramePr>
        <p:xfrm>
          <a:off x="628663" y="1012144"/>
          <a:ext cx="7886675" cy="3844390"/>
        </p:xfrm>
        <a:graphic>
          <a:graphicData uri="http://schemas.openxmlformats.org/drawingml/2006/table">
            <a:tbl>
              <a:tblPr firstRow="1" bandRow="1">
                <a:noFill/>
                <a:tableStyleId>{9C051E53-6F29-4D76-875D-1FCEDA312124}</a:tableStyleId>
              </a:tblPr>
              <a:tblGrid>
                <a:gridCol w="187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Term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Definitie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Vocabularium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3636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37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 basis voor een open semantisch informatiemodel. Een vocabularium bevat een gedeeld begrippenkader voor bepaalde concepten met een focus op gegevensuitwisseling.</a:t>
                      </a:r>
                      <a:endParaRPr sz="1200" i="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3636"/>
                        </a:buClr>
                        <a:buSzPts val="1100"/>
                        <a:buFont typeface="Calibri"/>
                        <a:buNone/>
                      </a:pPr>
                      <a:endParaRPr sz="12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Applicatieprofiel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3636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37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Een applicatieprofiel hergebruikt de termen uit een vocabularium, voor de toepassing binnen een bepaalde context, ter ondersteuning van één of meerdere use cases. </a:t>
                      </a:r>
                      <a:r>
                        <a:rPr lang="en-US" sz="1200">
                          <a:solidFill>
                            <a:srgbClr val="37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</a:t>
                      </a:r>
                      <a:r>
                        <a:rPr lang="en-US" sz="1200" i="0" u="none" strike="noStrike" cap="none">
                          <a:solidFill>
                            <a:srgbClr val="37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 een applicatieprofiel worden restricties toegevoegd (bijvoorbeeld kardinaliteiten, codelijsten, datatypes) en kan het model uitgebreid worden door extra klassen en/of attributen toe te voegen.</a:t>
                      </a:r>
                      <a:endParaRPr sz="1200" i="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3636"/>
                        </a:buClr>
                        <a:buSzPts val="1100"/>
                        <a:buFont typeface="Calibri"/>
                        <a:buNone/>
                      </a:pPr>
                      <a:endParaRPr sz="12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Implementatiemodel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37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Een implementatiemodel is een technische vertaling (en uitbreiding) van het “meer conceptuele” applicatieprofiel. Een implementatiemodel is minder gefocust op gegevensuitwisseling en meer op de praktische toepassing.</a:t>
                      </a:r>
                      <a:endParaRPr sz="12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3636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37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Datastandaard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3636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37363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Een document dat voorschriften en definities bevat die een reproduceerbare manier van werken beschrijft en tot stand is gekomen volgens een vastgelegd proces en gevalideerd is door een governance orgaan.</a:t>
                      </a:r>
                      <a:endParaRPr sz="1200" i="0" u="none" strike="noStrike" cap="none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3636"/>
                        </a:buClr>
                        <a:buSzPts val="1100"/>
                        <a:buFont typeface="Calibri"/>
                        <a:buNone/>
                      </a:pPr>
                      <a:endParaRPr sz="1200">
                        <a:solidFill>
                          <a:srgbClr val="37363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Gebruikte terminologie</a:t>
            </a:r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9E3C62-5392-44CF-9D32-41E2F0DB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Vocabularium </a:t>
            </a:r>
            <a:r>
              <a:rPr lang="nl-NL" err="1"/>
              <a:t>vs</a:t>
            </a:r>
            <a:r>
              <a:rPr lang="nl-NL"/>
              <a:t> applicatieprofiel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4747495-29C9-473B-8E77-0C64891D5172}"/>
              </a:ext>
            </a:extLst>
          </p:cNvPr>
          <p:cNvSpPr/>
          <p:nvPr/>
        </p:nvSpPr>
        <p:spPr>
          <a:xfrm>
            <a:off x="591854" y="4142200"/>
            <a:ext cx="1659697" cy="915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3" descr="Afbeelding met apparaat&#10;&#10;Beschrijving is gegenereerd met zeer hoge betrouwbaarheid">
            <a:extLst>
              <a:ext uri="{FF2B5EF4-FFF2-40B4-BE49-F238E27FC236}">
                <a16:creationId xmlns:a16="http://schemas.microsoft.com/office/drawing/2014/main" id="{4A70BB66-1E1F-4635-9D36-96B01609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6" b="2451"/>
          <a:stretch/>
        </p:blipFill>
        <p:spPr>
          <a:xfrm>
            <a:off x="619125" y="1077568"/>
            <a:ext cx="7915275" cy="381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27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sp>
        <p:nvSpPr>
          <p:cNvPr id="324" name="Google Shape;324;p36"/>
          <p:cNvSpPr txBox="1">
            <a:spLocks noGrp="1"/>
          </p:cNvSpPr>
          <p:nvPr>
            <p:ph type="title"/>
          </p:nvPr>
        </p:nvSpPr>
        <p:spPr>
          <a:xfrm>
            <a:off x="899593" y="1501900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lang="en-US" b="1"/>
              <a:t>Oefening: case uitwerken</a:t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3C4475-38AD-45DF-BF19-9EB6AC666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11661"/>
            <a:ext cx="3111152" cy="3744300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sz="1400"/>
              <a:t>Stap 1: use cases (15')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Inleiding (2')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Uitvoering (5')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Bespreking (4*2 = 8')</a:t>
            </a:r>
          </a:p>
          <a:p>
            <a:pPr>
              <a:spcBef>
                <a:spcPts val="300"/>
              </a:spcBef>
            </a:pPr>
            <a:r>
              <a:rPr lang="en-US" sz="1400"/>
              <a:t>Stap 2: concepten (15')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Inleiding (2')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Uitvoering (5')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Bespreking (8')</a:t>
            </a:r>
          </a:p>
          <a:p>
            <a:pPr>
              <a:spcBef>
                <a:spcPts val="300"/>
              </a:spcBef>
            </a:pPr>
            <a:r>
              <a:rPr lang="en-US" sz="1400"/>
              <a:t>Stap 3: OSLO bekijken (15')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Inleiding (2')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Uitvoering (5')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Bespreking (8')</a:t>
            </a:r>
          </a:p>
          <a:p>
            <a:pPr lvl="1">
              <a:spcBef>
                <a:spcPts val="300"/>
              </a:spcBef>
            </a:pPr>
            <a:endParaRPr lang="en-US" sz="105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AC462A-FEEE-4482-B0BA-25FB3557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Tijdlijn (85 minuten)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501C-6D4C-4F79-B3F3-907B8620FF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4336586-B212-4533-A3C8-DFF152361048}"/>
              </a:ext>
            </a:extLst>
          </p:cNvPr>
          <p:cNvSpPr txBox="1">
            <a:spLocks/>
          </p:cNvSpPr>
          <p:nvPr/>
        </p:nvSpPr>
        <p:spPr>
          <a:xfrm>
            <a:off x="4327482" y="1013540"/>
            <a:ext cx="4027118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400"/>
              <a:t>Stap 4: mappen op OSLO (15')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Inleiding (2')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Uitvoering (5')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Bespreking (8')</a:t>
            </a:r>
          </a:p>
          <a:p>
            <a:pPr>
              <a:spcBef>
                <a:spcPts val="300"/>
              </a:spcBef>
            </a:pPr>
            <a:r>
              <a:rPr lang="en-US" sz="1400"/>
              <a:t>Stap 5: mappen op andere vocs (2')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Inleiding (2')</a:t>
            </a:r>
          </a:p>
          <a:p>
            <a:pPr>
              <a:spcBef>
                <a:spcPts val="300"/>
              </a:spcBef>
            </a:pPr>
            <a:r>
              <a:rPr lang="en-US" sz="1400"/>
              <a:t>Stap 6: implementatiemodel maken (23')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Inleiding (2')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Uitvoering (10')</a:t>
            </a:r>
          </a:p>
          <a:p>
            <a:pPr lvl="1">
              <a:spcBef>
                <a:spcPts val="300"/>
              </a:spcBef>
            </a:pPr>
            <a:r>
              <a:rPr lang="en-US" sz="1400"/>
              <a:t>Bespreking (11')</a:t>
            </a:r>
          </a:p>
          <a:p>
            <a:pPr lvl="1">
              <a:spcBef>
                <a:spcPts val="300"/>
              </a:spcBef>
            </a:pPr>
            <a:endParaRPr lang="en-US" sz="105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27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>
            <a:spLocks noGrp="1"/>
          </p:cNvSpPr>
          <p:nvPr>
            <p:ph type="body" idx="1"/>
          </p:nvPr>
        </p:nvSpPr>
        <p:spPr>
          <a:xfrm>
            <a:off x="628650" y="1110878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292100" indent="-285750" algn="just">
              <a:spcBef>
                <a:spcPts val="0"/>
              </a:spcBef>
              <a:buSzPts val="1700"/>
            </a:pPr>
            <a:r>
              <a:rPr lang="en-US" sz="1700" err="1"/>
              <a:t>Individuele</a:t>
            </a:r>
            <a:r>
              <a:rPr lang="en-US" sz="1700" dirty="0"/>
              <a:t> </a:t>
            </a:r>
            <a:r>
              <a:rPr lang="en-US" sz="1700" err="1"/>
              <a:t>opdracht</a:t>
            </a:r>
            <a:r>
              <a:rPr lang="en-US" sz="1700" dirty="0"/>
              <a:t> </a:t>
            </a:r>
            <a:r>
              <a:rPr lang="en-US" sz="1700" err="1"/>
              <a:t>a.d.h.v</a:t>
            </a:r>
            <a:r>
              <a:rPr lang="en-US" sz="1700"/>
              <a:t>. case</a:t>
            </a:r>
            <a:endParaRPr lang="en-US"/>
          </a:p>
          <a:p>
            <a:pPr marL="29210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&gt;"/>
            </a:pPr>
            <a:r>
              <a:rPr lang="en-US" sz="1700" err="1"/>
              <a:t>Aanpak</a:t>
            </a:r>
            <a:endParaRPr sz="1700" err="1"/>
          </a:p>
          <a:p>
            <a:pPr marL="914400" lvl="0" indent="-3365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err="1"/>
              <a:t>Plenair</a:t>
            </a:r>
            <a:r>
              <a:rPr lang="en-US" sz="1700" dirty="0"/>
              <a:t> </a:t>
            </a:r>
            <a:r>
              <a:rPr lang="en-US" sz="1700" err="1"/>
              <a:t>stap</a:t>
            </a:r>
            <a:r>
              <a:rPr lang="en-US" sz="1700"/>
              <a:t> x </a:t>
            </a:r>
            <a:r>
              <a:rPr lang="en-US" sz="1700" err="1"/>
              <a:t>overlopen</a:t>
            </a:r>
            <a:endParaRPr sz="1700" err="1"/>
          </a:p>
          <a:p>
            <a:pPr marL="914400" indent="-336550" algn="just">
              <a:lnSpc>
                <a:spcPct val="150000"/>
              </a:lnSpc>
              <a:spcBef>
                <a:spcPts val="0"/>
              </a:spcBef>
              <a:buSzPts val="1700"/>
              <a:buAutoNum type="arabicPeriod"/>
            </a:pPr>
            <a:r>
              <a:rPr lang="en-US" sz="1700" err="1"/>
              <a:t>Individueel</a:t>
            </a:r>
            <a:r>
              <a:rPr lang="en-US" sz="1700" dirty="0"/>
              <a:t> </a:t>
            </a:r>
            <a:r>
              <a:rPr lang="en-US" sz="1700" err="1"/>
              <a:t>stap</a:t>
            </a:r>
            <a:r>
              <a:rPr lang="en-US" sz="1700"/>
              <a:t> x uitwerken in template </a:t>
            </a:r>
            <a:endParaRPr sz="1700" err="1"/>
          </a:p>
          <a:p>
            <a:pPr marL="914400" indent="-336550" algn="just">
              <a:lnSpc>
                <a:spcPct val="150000"/>
              </a:lnSpc>
              <a:spcBef>
                <a:spcPts val="0"/>
              </a:spcBef>
              <a:buSzPts val="1700"/>
              <a:buAutoNum type="arabicPeriod"/>
            </a:pPr>
            <a:r>
              <a:rPr lang="en-US" sz="1700"/>
              <a:t>2 à 3 </a:t>
            </a:r>
            <a:r>
              <a:rPr lang="en-US" sz="1700" err="1"/>
              <a:t>personen</a:t>
            </a:r>
            <a:r>
              <a:rPr lang="en-US" sz="1700"/>
              <a:t> die </a:t>
            </a:r>
            <a:r>
              <a:rPr lang="en-US" sz="1700" err="1"/>
              <a:t>willen</a:t>
            </a:r>
            <a:r>
              <a:rPr lang="en-US" sz="1700" dirty="0"/>
              <a:t> </a:t>
            </a:r>
            <a:r>
              <a:rPr lang="en-US" sz="1700" err="1"/>
              <a:t>mogen</a:t>
            </a:r>
            <a:r>
              <a:rPr lang="en-US" sz="1700" dirty="0"/>
              <a:t> </a:t>
            </a:r>
            <a:r>
              <a:rPr lang="en-US" sz="1700" err="1"/>
              <a:t>hun</a:t>
            </a:r>
            <a:r>
              <a:rPr lang="en-US" sz="1700" dirty="0"/>
              <a:t> </a:t>
            </a:r>
            <a:r>
              <a:rPr lang="en-US" sz="1700" err="1"/>
              <a:t>oplossing</a:t>
            </a:r>
            <a:r>
              <a:rPr lang="en-US" sz="1700" dirty="0"/>
              <a:t> </a:t>
            </a:r>
            <a:r>
              <a:rPr lang="en-US" sz="1700" err="1"/>
              <a:t>voorstellen</a:t>
            </a:r>
            <a:endParaRPr lang="en-US" sz="1700" dirty="0"/>
          </a:p>
          <a:p>
            <a:pPr marL="9144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err="1"/>
              <a:t>Plenair</a:t>
            </a:r>
            <a:r>
              <a:rPr lang="en-US" sz="1700" dirty="0"/>
              <a:t> </a:t>
            </a:r>
            <a:r>
              <a:rPr lang="en-US" sz="1700" err="1"/>
              <a:t>een</a:t>
            </a:r>
            <a:r>
              <a:rPr lang="en-US" sz="1700" dirty="0"/>
              <a:t> </a:t>
            </a:r>
            <a:r>
              <a:rPr lang="en-US" sz="1700" err="1"/>
              <a:t>voorbeeldoplossing</a:t>
            </a:r>
            <a:r>
              <a:rPr lang="en-US" sz="1700" dirty="0"/>
              <a:t> </a:t>
            </a:r>
            <a:r>
              <a:rPr lang="en-US" sz="1700" err="1"/>
              <a:t>overlopen</a:t>
            </a:r>
            <a:endParaRPr sz="1700" err="1"/>
          </a:p>
          <a:p>
            <a:pPr marL="9144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 err="1"/>
              <a:t>Plenair</a:t>
            </a:r>
            <a:r>
              <a:rPr lang="en-US" sz="1700" dirty="0"/>
              <a:t> </a:t>
            </a:r>
            <a:r>
              <a:rPr lang="en-US" sz="1700" err="1"/>
              <a:t>stap</a:t>
            </a:r>
            <a:r>
              <a:rPr lang="en-US" sz="1700"/>
              <a:t> x+1 </a:t>
            </a:r>
            <a:r>
              <a:rPr lang="en-US" sz="1700" err="1"/>
              <a:t>overlopen</a:t>
            </a:r>
            <a:endParaRPr sz="1700" err="1"/>
          </a:p>
          <a:p>
            <a:pPr marL="9144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...</a:t>
            </a:r>
            <a:endParaRPr sz="1700"/>
          </a:p>
          <a:p>
            <a:pPr marL="673100" lvl="1" indent="-1651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292100" lvl="0" indent="-17780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</a:pPr>
            <a:endParaRPr sz="1700"/>
          </a:p>
        </p:txBody>
      </p:sp>
      <p:sp>
        <p:nvSpPr>
          <p:cNvPr id="330" name="Google Shape;33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>
              <a:buSzPts val="2800"/>
            </a:pPr>
            <a:r>
              <a:rPr lang="en-US" err="1"/>
              <a:t>Opdracht</a:t>
            </a:r>
          </a:p>
        </p:txBody>
      </p:sp>
      <p:sp>
        <p:nvSpPr>
          <p:cNvPr id="331" name="Google Shape;331;p37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>
            <a:spLocks noGrp="1"/>
          </p:cNvSpPr>
          <p:nvPr>
            <p:ph type="body" idx="1"/>
          </p:nvPr>
        </p:nvSpPr>
        <p:spPr>
          <a:xfrm>
            <a:off x="628650" y="1110878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292100" indent="-285750" algn="just">
              <a:spcBef>
                <a:spcPts val="0"/>
              </a:spcBef>
              <a:buSzPts val="1700"/>
            </a:pPr>
            <a:r>
              <a:rPr lang="en-US" sz="2000" err="1"/>
              <a:t>Indien</a:t>
            </a:r>
            <a:r>
              <a:rPr lang="en-US" sz="2000"/>
              <a:t> case in </a:t>
            </a:r>
            <a:r>
              <a:rPr lang="en-US" sz="2000" err="1"/>
              <a:t>gedachten</a:t>
            </a:r>
            <a:r>
              <a:rPr lang="en-US" sz="2000"/>
              <a:t> van eigen </a:t>
            </a:r>
            <a:r>
              <a:rPr lang="en-US" sz="2000" err="1"/>
              <a:t>organisatie</a:t>
            </a:r>
            <a:r>
              <a:rPr lang="en-US" sz="2000"/>
              <a:t>, </a:t>
            </a:r>
            <a:r>
              <a:rPr lang="en-US" sz="2000" err="1"/>
              <a:t>voel</a:t>
            </a:r>
            <a:r>
              <a:rPr lang="en-US" sz="2000"/>
              <a:t> u </a:t>
            </a:r>
            <a:r>
              <a:rPr lang="en-US" sz="2000" err="1"/>
              <a:t>vrij</a:t>
            </a:r>
            <a:r>
              <a:rPr lang="en-US" sz="2000"/>
              <a:t> om </a:t>
            </a:r>
            <a:r>
              <a:rPr lang="en-US" sz="2000" err="1"/>
              <a:t>deze</a:t>
            </a:r>
            <a:r>
              <a:rPr lang="en-US" sz="2000"/>
              <a:t> </a:t>
            </a:r>
            <a:r>
              <a:rPr lang="en-US" sz="2000" err="1"/>
              <a:t>te</a:t>
            </a:r>
            <a:r>
              <a:rPr lang="en-US" sz="2000"/>
              <a:t> </a:t>
            </a:r>
            <a:r>
              <a:rPr lang="en-US" sz="2000" err="1"/>
              <a:t>gebruiken</a:t>
            </a:r>
            <a:r>
              <a:rPr lang="en-US" sz="2000"/>
              <a:t>.</a:t>
            </a:r>
          </a:p>
          <a:p>
            <a:pPr marL="6350" indent="0" algn="just">
              <a:spcBef>
                <a:spcPts val="0"/>
              </a:spcBef>
              <a:buSzPts val="1700"/>
              <a:buNone/>
            </a:pPr>
            <a:endParaRPr lang="en-US" sz="2800"/>
          </a:p>
          <a:p>
            <a:pPr marL="292100" indent="-285750" algn="just">
              <a:spcBef>
                <a:spcPts val="0"/>
              </a:spcBef>
              <a:buSzPts val="1700"/>
            </a:pPr>
            <a:r>
              <a:rPr lang="en-US" sz="2000" err="1"/>
              <a:t>Indien</a:t>
            </a:r>
            <a:r>
              <a:rPr lang="en-US" sz="2000"/>
              <a:t> </a:t>
            </a:r>
            <a:r>
              <a:rPr lang="en-US" sz="2000" err="1"/>
              <a:t>geen</a:t>
            </a:r>
            <a:r>
              <a:rPr lang="en-US" sz="2000"/>
              <a:t> case op </a:t>
            </a:r>
            <a:r>
              <a:rPr lang="en-US" sz="2000" err="1"/>
              <a:t>oog</a:t>
            </a:r>
            <a:r>
              <a:rPr lang="en-US" sz="2000"/>
              <a:t>, </a:t>
            </a:r>
            <a:r>
              <a:rPr lang="en-US" sz="2000" err="1"/>
              <a:t>gebruik</a:t>
            </a:r>
            <a:r>
              <a:rPr lang="en-US" sz="2000"/>
              <a:t> </a:t>
            </a:r>
            <a:r>
              <a:rPr lang="en-US" sz="2000" err="1"/>
              <a:t>onze</a:t>
            </a:r>
            <a:r>
              <a:rPr lang="en-US" sz="2000"/>
              <a:t> </a:t>
            </a:r>
            <a:r>
              <a:rPr lang="en-US" sz="2000" err="1"/>
              <a:t>voorbeeldcase</a:t>
            </a:r>
            <a:r>
              <a:rPr lang="en-US" sz="2000"/>
              <a:t>.</a:t>
            </a:r>
          </a:p>
          <a:p>
            <a:pPr marL="673100" lvl="1" indent="-1651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marL="292100" lvl="0" indent="-17780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</a:pPr>
            <a:endParaRPr sz="1700"/>
          </a:p>
        </p:txBody>
      </p:sp>
      <p:sp>
        <p:nvSpPr>
          <p:cNvPr id="330" name="Google Shape;33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>
              <a:buSzPts val="2800"/>
            </a:pPr>
            <a:r>
              <a:rPr lang="en-US"/>
              <a:t>Case: 2 </a:t>
            </a:r>
            <a:r>
              <a:rPr lang="en-US" err="1"/>
              <a:t>mogelijkheden</a:t>
            </a:r>
          </a:p>
        </p:txBody>
      </p:sp>
      <p:sp>
        <p:nvSpPr>
          <p:cNvPr id="331" name="Google Shape;331;p37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7202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Omdat dierenasielen een belangrijke maatschappelijke taak vervullen wil de Vlaamse overheid hun werking ondersteunen.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/>
              <a:t>Huidige situatie</a:t>
            </a:r>
            <a:endParaRPr b="1"/>
          </a:p>
          <a:p>
            <a:pPr marL="457200" lvl="0" indent="-361950" algn="l" rtl="0">
              <a:spcBef>
                <a:spcPts val="600"/>
              </a:spcBef>
              <a:spcAft>
                <a:spcPts val="0"/>
              </a:spcAft>
              <a:buSzPts val="2100"/>
              <a:buChar char="&gt;"/>
            </a:pPr>
            <a:r>
              <a:rPr lang="en-US"/>
              <a:t>Dierenasiels zijn overbelast.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&gt;"/>
            </a:pPr>
            <a:r>
              <a:rPr lang="en-US"/>
              <a:t>Geïnteresseerden hebben een slecht zicht op de dieren die beschikbaar zijn voor adoptie.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&gt;"/>
            </a:pPr>
            <a:r>
              <a:rPr lang="en-US"/>
              <a:t>De Vlaamse overheid legt rapportageverplichtingen op ten aanzien van dierenasiels wat een administratieve last met zich meebrengt.</a:t>
            </a:r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Case: Adopteer een dier</a:t>
            </a:r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>
            <a:spLocks noGrp="1"/>
          </p:cNvSpPr>
          <p:nvPr>
            <p:ph type="body" idx="1"/>
          </p:nvPr>
        </p:nvSpPr>
        <p:spPr>
          <a:xfrm>
            <a:off x="1840923" y="1146297"/>
            <a:ext cx="5462155" cy="37443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 algn="ctr">
              <a:buNone/>
            </a:pPr>
            <a:r>
              <a:rPr lang="en-US" dirty="0"/>
              <a:t>https://github.com/dimi-schepers/OSLO-Opleiding/raw/master/OSLO_Opleiding_BA_virtueel_20200403_template.pptx</a:t>
            </a:r>
          </a:p>
        </p:txBody>
      </p:sp>
      <p:sp>
        <p:nvSpPr>
          <p:cNvPr id="338" name="Google Shape;338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r>
              <a:rPr lang="en-US"/>
              <a:t>Download de </a:t>
            </a:r>
            <a:r>
              <a:rPr lang="en-US" err="1"/>
              <a:t>oplossing</a:t>
            </a:r>
            <a:r>
              <a:rPr lang="en-US"/>
              <a:t> template</a:t>
            </a:r>
          </a:p>
        </p:txBody>
      </p:sp>
      <p:sp>
        <p:nvSpPr>
          <p:cNvPr id="339" name="Google Shape;339;p38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56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628650" y="1236782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algn="ctr">
              <a:buSzPts val="2800"/>
            </a:pPr>
            <a:r>
              <a:rPr lang="en-US" sz="6000"/>
              <a:t>Wat </a:t>
            </a:r>
            <a:r>
              <a:rPr lang="en-US" sz="6000" err="1"/>
              <a:t>zijn</a:t>
            </a:r>
            <a:r>
              <a:rPr lang="en-US" sz="6000"/>
              <a:t/>
            </a:r>
            <a:br>
              <a:rPr lang="en-US" sz="6000"/>
            </a:br>
            <a:r>
              <a:rPr lang="en-US" sz="6000" err="1"/>
              <a:t>jouw</a:t>
            </a:r>
            <a:r>
              <a:rPr lang="en-US" sz="6000"/>
              <a:t> </a:t>
            </a:r>
            <a:r>
              <a:rPr lang="en-US" sz="6000" err="1">
                <a:highlight>
                  <a:schemeClr val="accent1"/>
                </a:highlight>
              </a:rPr>
              <a:t>verwachtingen</a:t>
            </a:r>
            <a:r>
              <a:rPr lang="en-US" sz="6000"/>
              <a:t>?</a:t>
            </a:r>
            <a:endParaRPr lang="en-US"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75559A-6C2B-4610-8FED-565502065468}"/>
              </a:ext>
            </a:extLst>
          </p:cNvPr>
          <p:cNvSpPr txBox="1"/>
          <p:nvPr/>
        </p:nvSpPr>
        <p:spPr>
          <a:xfrm>
            <a:off x="2409695" y="3697526"/>
            <a:ext cx="43324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(</a:t>
            </a:r>
            <a:r>
              <a:rPr lang="nl-BE" sz="2800"/>
              <a:t>Antwoorden </a:t>
            </a:r>
            <a:r>
              <a:rPr lang="en-US" sz="2800"/>
              <a:t>via chat)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9"/>
          <p:cNvSpPr txBox="1">
            <a:spLocks noGrp="1"/>
          </p:cNvSpPr>
          <p:nvPr>
            <p:ph type="sldNum" idx="12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346" name="Google Shape;346;p39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9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Concepten oplijsten</a:t>
            </a:r>
            <a:endParaRPr sz="1200"/>
          </a:p>
        </p:txBody>
      </p:sp>
      <p:sp>
        <p:nvSpPr>
          <p:cNvPr id="348" name="Google Shape;348;p39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Use cases definiëren</a:t>
            </a:r>
            <a:endParaRPr sz="1200"/>
          </a:p>
        </p:txBody>
      </p:sp>
      <p:sp>
        <p:nvSpPr>
          <p:cNvPr id="349" name="Google Shape;349;p39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9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Mappen op OSLO</a:t>
            </a:r>
            <a:endParaRPr sz="1200"/>
          </a:p>
        </p:txBody>
      </p:sp>
      <p:sp>
        <p:nvSpPr>
          <p:cNvPr id="351" name="Google Shape;351;p39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9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Bestaande OSLO vocabularia en AP’s bekijken</a:t>
            </a:r>
            <a:endParaRPr sz="1200"/>
          </a:p>
        </p:txBody>
      </p:sp>
      <p:sp>
        <p:nvSpPr>
          <p:cNvPr id="353" name="Google Shape;353;p39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9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b="1" err="1">
                <a:latin typeface="Calibri"/>
                <a:cs typeface="Calibri"/>
                <a:sym typeface="Calibri"/>
              </a:rPr>
              <a:t>Implementatiemodel</a:t>
            </a:r>
            <a:r>
              <a:rPr lang="en-US" sz="1600" b="1">
                <a:latin typeface="Calibri"/>
                <a:cs typeface="Calibri"/>
                <a:sym typeface="Calibri"/>
              </a:rPr>
              <a:t> </a:t>
            </a:r>
            <a:r>
              <a:rPr lang="en-US" sz="1600" b="1" err="1">
                <a:latin typeface="Calibri"/>
                <a:cs typeface="Calibri"/>
                <a:sym typeface="Calibri"/>
              </a:rPr>
              <a:t>opstellen</a:t>
            </a:r>
            <a:endParaRPr sz="1200" err="1"/>
          </a:p>
        </p:txBody>
      </p:sp>
      <p:sp>
        <p:nvSpPr>
          <p:cNvPr id="355" name="Google Shape;355;p39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9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Oplossing zoek voor niet-gemapte concepten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292100" indent="-292100" algn="just">
              <a:buSzPts val="1600"/>
            </a:pPr>
            <a:r>
              <a:rPr lang="en-US" sz="1600" err="1"/>
              <a:t>Een</a:t>
            </a:r>
            <a:r>
              <a:rPr lang="en-US" sz="1600" dirty="0"/>
              <a:t> use case is </a:t>
            </a:r>
            <a:r>
              <a:rPr lang="en-US" sz="1600" err="1"/>
              <a:t>een</a:t>
            </a:r>
            <a:r>
              <a:rPr lang="en-US" sz="1600" dirty="0"/>
              <a:t> </a:t>
            </a:r>
            <a:r>
              <a:rPr lang="en-US" sz="1600" err="1"/>
              <a:t>specifieke</a:t>
            </a:r>
            <a:r>
              <a:rPr lang="en-US" sz="1600" dirty="0"/>
              <a:t> </a:t>
            </a:r>
            <a:r>
              <a:rPr lang="en-US" sz="1600" err="1"/>
              <a:t>situatie</a:t>
            </a:r>
            <a:r>
              <a:rPr lang="en-US" sz="1600" dirty="0"/>
              <a:t> </a:t>
            </a:r>
            <a:r>
              <a:rPr lang="en-US" sz="1600" err="1"/>
              <a:t>waarvoor</a:t>
            </a:r>
            <a:r>
              <a:rPr lang="en-US" sz="1600" dirty="0"/>
              <a:t> het </a:t>
            </a:r>
            <a:r>
              <a:rPr lang="en-US" sz="1600"/>
              <a:t>datamodel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/>
              <a:t>gebruikt </a:t>
            </a:r>
            <a:r>
              <a:rPr lang="en-US" sz="1600" err="1"/>
              <a:t>kan</a:t>
            </a:r>
            <a:r>
              <a:rPr lang="en-US" sz="1600"/>
              <a:t> </a:t>
            </a:r>
            <a:r>
              <a:rPr lang="en-US" sz="1600" err="1"/>
              <a:t>worden</a:t>
            </a:r>
            <a:r>
              <a:rPr lang="en-US" sz="1600" dirty="0"/>
              <a:t>.</a:t>
            </a:r>
            <a:endParaRPr sz="1600" dirty="0"/>
          </a:p>
          <a:p>
            <a:pPr marL="29210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292100" lvl="0" indent="-2921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&gt;"/>
            </a:pPr>
            <a:r>
              <a:rPr lang="en-US" sz="1600" dirty="0" err="1"/>
              <a:t>Definieer</a:t>
            </a:r>
            <a:r>
              <a:rPr lang="en-US" sz="1600" dirty="0"/>
              <a:t> use cases:</a:t>
            </a:r>
            <a:endParaRPr sz="1600" dirty="0"/>
          </a:p>
          <a:p>
            <a:pPr marL="673100" lvl="1" indent="-2413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US" sz="1600" dirty="0" err="1"/>
              <a:t>Bepaal</a:t>
            </a:r>
            <a:r>
              <a:rPr lang="en-US" sz="1600" dirty="0"/>
              <a:t> de </a:t>
            </a:r>
            <a:r>
              <a:rPr lang="en-US" sz="1600" dirty="0" err="1"/>
              <a:t>belanghebbenden</a:t>
            </a:r>
            <a:endParaRPr sz="1600" dirty="0" err="1"/>
          </a:p>
          <a:p>
            <a:pPr marL="673100" lvl="1" indent="-241300" algn="just">
              <a:buSzPts val="1600"/>
            </a:pPr>
            <a:r>
              <a:rPr lang="en-US" sz="1600" err="1"/>
              <a:t>Beschrijf</a:t>
            </a:r>
            <a:r>
              <a:rPr lang="en-US" sz="1600"/>
              <a:t> de use cases.</a:t>
            </a:r>
          </a:p>
          <a:p>
            <a:pPr marL="1130300" lvl="2" indent="-241300" algn="just">
              <a:buSzPts val="1600"/>
            </a:pPr>
            <a:r>
              <a:rPr lang="en-US" sz="1200"/>
              <a:t>Focus hierbij ligt op gegevensuitwisseling.</a:t>
            </a:r>
            <a:endParaRPr lang="en-US" sz="1200" dirty="0"/>
          </a:p>
        </p:txBody>
      </p:sp>
      <p:sp>
        <p:nvSpPr>
          <p:cNvPr id="362" name="Google Shape;362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>
              <a:buSzPts val="2800"/>
            </a:pPr>
            <a:r>
              <a:rPr lang="en-US" dirty="0" err="1"/>
              <a:t>Stap</a:t>
            </a:r>
            <a:r>
              <a:rPr lang="en-US" dirty="0"/>
              <a:t> 1 (oefening): Use cases </a:t>
            </a:r>
            <a:r>
              <a:rPr lang="en-US"/>
              <a:t>definiëren</a:t>
            </a:r>
            <a:endParaRPr/>
          </a:p>
        </p:txBody>
      </p:sp>
      <p:sp>
        <p:nvSpPr>
          <p:cNvPr id="363" name="Google Shape;363;p40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4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2921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</a:pPr>
            <a:r>
              <a:rPr lang="en-US"/>
              <a:t>Voor het capteren van informatienoden kan je dikwijls vertrekken van bestaande documentatie: richtlijnen, </a:t>
            </a:r>
            <a:r>
              <a:rPr lang="en-US" b="1"/>
              <a:t>procesbeschrijvingen</a:t>
            </a:r>
            <a:r>
              <a:rPr lang="en-US"/>
              <a:t>, handleidingen, eerdere analyses, beleidsdocumenten, …</a:t>
            </a:r>
            <a:endParaRPr/>
          </a:p>
          <a:p>
            <a:pPr marL="292100" marR="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</a:pPr>
            <a:r>
              <a:rPr lang="en-US"/>
              <a:t>Analyseer stuk voor stuk om de informatienoden af te leiden</a:t>
            </a:r>
            <a:endParaRPr/>
          </a:p>
          <a:p>
            <a:pPr marL="292100" marR="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</a:pPr>
            <a:r>
              <a:rPr lang="en-US"/>
              <a:t>Kijk eerst welke entiteiten er naar voor komen, en dan wat voor informatie over die entiteiten (eigenschappen of relaties) moet bijgehouden, uitgewisseld, geupdate, … worden</a:t>
            </a:r>
            <a:endParaRPr/>
          </a:p>
          <a:p>
            <a:pPr marL="292100" marR="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</a:pPr>
            <a:r>
              <a:rPr lang="en-US"/>
              <a:t>Definieer vervolgens de relaties tussen de entiteiten</a:t>
            </a:r>
            <a:endParaRPr/>
          </a:p>
        </p:txBody>
      </p:sp>
      <p:sp>
        <p:nvSpPr>
          <p:cNvPr id="706" name="Google Shape;706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Stap 1: enkele tips</a:t>
            </a:r>
            <a:endParaRPr/>
          </a:p>
        </p:txBody>
      </p:sp>
      <p:sp>
        <p:nvSpPr>
          <p:cNvPr id="707" name="Google Shape;707;p74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 txBox="1">
            <a:spLocks noGrp="1"/>
          </p:cNvSpPr>
          <p:nvPr>
            <p:ph type="body" idx="1"/>
          </p:nvPr>
        </p:nvSpPr>
        <p:spPr>
          <a:xfrm>
            <a:off x="628650" y="959250"/>
            <a:ext cx="83265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292100" marR="0" lvl="0" indent="-2921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&gt;"/>
            </a:pPr>
            <a:r>
              <a:rPr lang="en-US" sz="1600" b="1"/>
              <a:t>Stakeholder 1</a:t>
            </a:r>
            <a:endParaRPr sz="1600" b="1"/>
          </a:p>
          <a:p>
            <a:pPr marL="673100" marR="0" lvl="1" indent="-241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GB" sz="1600"/>
              <a:t>Use case 1</a:t>
            </a:r>
          </a:p>
          <a:p>
            <a:pPr marL="673100" marR="0" lvl="1" indent="-241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GB" sz="1600"/>
              <a:t>Use case 2</a:t>
            </a:r>
            <a:r>
              <a:rPr lang="en-US" sz="1600"/>
              <a:t/>
            </a:r>
            <a:br>
              <a:rPr lang="en-US" sz="1600"/>
            </a:br>
            <a:endParaRPr sz="1600"/>
          </a:p>
          <a:p>
            <a:pPr marL="292100" marR="0" lvl="0" indent="-2667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&gt;"/>
            </a:pPr>
            <a:r>
              <a:rPr lang="en-GB" sz="1600" b="1"/>
              <a:t>Stakeholder 2</a:t>
            </a:r>
            <a:endParaRPr sz="1600" b="1"/>
          </a:p>
          <a:p>
            <a:pPr marL="673100" marR="0" lvl="1" indent="-241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GB" sz="1600"/>
              <a:t>Use case 3</a:t>
            </a:r>
          </a:p>
          <a:p>
            <a:pPr marL="673100" marR="0" lvl="1" indent="-241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GB" sz="1600"/>
              <a:t>Use case 4</a:t>
            </a:r>
            <a:r>
              <a:rPr lang="en-US" sz="1600"/>
              <a:t/>
            </a:r>
            <a:br>
              <a:rPr lang="en-US" sz="1600"/>
            </a:br>
            <a:endParaRPr sz="1600"/>
          </a:p>
          <a:p>
            <a:pPr marL="292100" marR="0" lvl="0" indent="-2667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&gt;"/>
            </a:pPr>
            <a:r>
              <a:rPr lang="en-GB" sz="1600" b="1"/>
              <a:t>Stakeholder 3</a:t>
            </a:r>
            <a:endParaRPr sz="1600" b="1"/>
          </a:p>
          <a:p>
            <a:pPr marL="673100" marR="0" lvl="1" indent="-241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GB" sz="1600"/>
              <a:t>Use case 5</a:t>
            </a:r>
          </a:p>
          <a:p>
            <a:pPr marL="673100" marR="0" lvl="1" indent="-241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GB" sz="1600"/>
              <a:t>Use case 6</a:t>
            </a:r>
            <a:endParaRPr sz="1600"/>
          </a:p>
        </p:txBody>
      </p:sp>
      <p:sp>
        <p:nvSpPr>
          <p:cNvPr id="369" name="Google Shape;369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>
              <a:buSzPts val="2800"/>
            </a:pPr>
            <a:r>
              <a:rPr lang="en-US" err="1"/>
              <a:t>Stap</a:t>
            </a:r>
            <a:r>
              <a:rPr lang="en-US"/>
              <a:t> 1 (template): Use cases </a:t>
            </a:r>
            <a:r>
              <a:rPr lang="en-US" err="1"/>
              <a:t>definiëren</a:t>
            </a:r>
            <a:endParaRPr err="1"/>
          </a:p>
        </p:txBody>
      </p:sp>
      <p:sp>
        <p:nvSpPr>
          <p:cNvPr id="370" name="Google Shape;370;p41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1053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 txBox="1">
            <a:spLocks noGrp="1"/>
          </p:cNvSpPr>
          <p:nvPr>
            <p:ph type="body" idx="1"/>
          </p:nvPr>
        </p:nvSpPr>
        <p:spPr>
          <a:xfrm>
            <a:off x="628650" y="959250"/>
            <a:ext cx="83265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292100" marR="0" lvl="0" indent="-2921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&gt;"/>
            </a:pPr>
            <a:r>
              <a:rPr lang="en-US" sz="1600" b="1"/>
              <a:t>Asielcentra</a:t>
            </a:r>
            <a:endParaRPr sz="1600" b="1"/>
          </a:p>
          <a:p>
            <a:pPr marL="673100" marR="0" lvl="1" indent="-241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Dieren gemakkelijk kunnen registreren en afstaan ter adoptie.</a:t>
            </a:r>
            <a:endParaRPr sz="1600"/>
          </a:p>
          <a:p>
            <a:pPr marL="673100" marR="0" lvl="1" indent="-241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Voldoen aan de rapportageverplichtingen t.a.v. de Vlaamse overheid.</a:t>
            </a:r>
            <a:br>
              <a:rPr lang="en-US" sz="1600"/>
            </a:br>
            <a:endParaRPr sz="1600"/>
          </a:p>
          <a:p>
            <a:pPr marL="292100" marR="0" lvl="0" indent="-2667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&gt;"/>
            </a:pPr>
            <a:r>
              <a:rPr lang="en-US" sz="1600" b="1"/>
              <a:t>Potentiële adoptie-baasjes</a:t>
            </a:r>
            <a:endParaRPr sz="1600" b="1"/>
          </a:p>
          <a:p>
            <a:pPr marL="673100" marR="0" lvl="1" indent="-241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Gedetailleerde informatie kunnen bekijken over de dieren die op staan ter adoptie.</a:t>
            </a:r>
            <a:endParaRPr sz="1600"/>
          </a:p>
          <a:p>
            <a:pPr marL="673100" marR="0" lvl="1" indent="-241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Contactgegevens van de asielcentra kunnen opvragen.</a:t>
            </a:r>
            <a:endParaRPr sz="1600"/>
          </a:p>
          <a:p>
            <a:pPr marL="673100" marR="0" lvl="1" indent="-241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Inschrijven op notificaties indien een bepaald soort van dier opgenomen wordt.</a:t>
            </a:r>
            <a:br>
              <a:rPr lang="en-US" sz="1600"/>
            </a:br>
            <a:endParaRPr sz="1600"/>
          </a:p>
          <a:p>
            <a:pPr marL="292100" marR="0" lvl="0" indent="-2667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&gt;"/>
            </a:pPr>
            <a:r>
              <a:rPr lang="en-US" sz="1600" b="1"/>
              <a:t>Vlaamse overheid</a:t>
            </a:r>
            <a:endParaRPr sz="1600" b="1"/>
          </a:p>
          <a:p>
            <a:pPr marL="673100" marR="0" lvl="1" indent="-241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Welke (en hoeveel) dieren bevinden er zich in het asiel?</a:t>
            </a:r>
            <a:endParaRPr sz="1600"/>
          </a:p>
          <a:p>
            <a:pPr marL="1054100" marR="0" lvl="2" indent="-254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&gt;"/>
            </a:pPr>
            <a:r>
              <a:rPr lang="en-US" sz="1600"/>
              <a:t>Hoe verhoudt dit zich t.o.v. de maximale bezetting?</a:t>
            </a:r>
            <a:endParaRPr sz="1600"/>
          </a:p>
          <a:p>
            <a:pPr marL="673100" marR="0" lvl="1" indent="-241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Welke (en hoeveel) dieren zijn geadopteerd?</a:t>
            </a:r>
            <a:endParaRPr sz="1600"/>
          </a:p>
          <a:p>
            <a:pPr marL="673100" marR="0" lvl="1" indent="-241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Wie heeft welk dier geadopteerd?</a:t>
            </a:r>
            <a:endParaRPr sz="1600"/>
          </a:p>
        </p:txBody>
      </p:sp>
      <p:sp>
        <p:nvSpPr>
          <p:cNvPr id="369" name="Google Shape;369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051104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>
              <a:buSzPts val="2800"/>
            </a:pPr>
            <a:r>
              <a:rPr lang="en-US"/>
              <a:t>Stap 1 (voorbeeldoplossing): Mogelijke use cases</a:t>
            </a:r>
            <a:endParaRPr/>
          </a:p>
        </p:txBody>
      </p:sp>
      <p:sp>
        <p:nvSpPr>
          <p:cNvPr id="370" name="Google Shape;370;p41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2"/>
          <p:cNvSpPr txBox="1">
            <a:spLocks noGrp="1"/>
          </p:cNvSpPr>
          <p:nvPr>
            <p:ph type="sldNum" idx="12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377" name="Google Shape;377;p42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2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Concepten oplijsten</a:t>
            </a:r>
            <a:endParaRPr sz="1200"/>
          </a:p>
        </p:txBody>
      </p:sp>
      <p:sp>
        <p:nvSpPr>
          <p:cNvPr id="379" name="Google Shape;379;p42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Use cases definiëren</a:t>
            </a:r>
            <a:endParaRPr sz="1200"/>
          </a:p>
        </p:txBody>
      </p:sp>
      <p:sp>
        <p:nvSpPr>
          <p:cNvPr id="380" name="Google Shape;380;p42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Mappen op OSLO</a:t>
            </a:r>
            <a:endParaRPr sz="1200"/>
          </a:p>
        </p:txBody>
      </p:sp>
      <p:sp>
        <p:nvSpPr>
          <p:cNvPr id="382" name="Google Shape;382;p42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Bestaande OSLO vocabularia en AP’s bekijken</a:t>
            </a:r>
            <a:endParaRPr sz="1200"/>
          </a:p>
        </p:txBody>
      </p:sp>
      <p:sp>
        <p:nvSpPr>
          <p:cNvPr id="384" name="Google Shape;384;p42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b="1" err="1">
                <a:latin typeface="Calibri"/>
                <a:cs typeface="Calibri"/>
                <a:sym typeface="Calibri"/>
              </a:rPr>
              <a:t>Implementatiemodel</a:t>
            </a:r>
            <a:r>
              <a:rPr lang="en-US" sz="1600" b="1">
                <a:latin typeface="Calibri"/>
                <a:cs typeface="Calibri"/>
                <a:sym typeface="Calibri"/>
              </a:rPr>
              <a:t> </a:t>
            </a:r>
            <a:r>
              <a:rPr lang="en-US" sz="1600" b="1" err="1">
                <a:latin typeface="Calibri"/>
                <a:cs typeface="Calibri"/>
                <a:sym typeface="Calibri"/>
              </a:rPr>
              <a:t>opstellen</a:t>
            </a:r>
            <a:endParaRPr lang="en-US" sz="1200" err="1"/>
          </a:p>
        </p:txBody>
      </p:sp>
      <p:sp>
        <p:nvSpPr>
          <p:cNvPr id="386" name="Google Shape;386;p42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Oplossing zoek voor niet-gemapte concepten</a:t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>
              <a:buSzPts val="2800"/>
            </a:pPr>
            <a:r>
              <a:rPr lang="en-US" err="1"/>
              <a:t>Stap</a:t>
            </a:r>
            <a:r>
              <a:rPr lang="en-US" dirty="0"/>
              <a:t> 2 (oefening): </a:t>
            </a:r>
            <a:r>
              <a:rPr lang="en-US" err="1"/>
              <a:t>Concepten</a:t>
            </a:r>
            <a:r>
              <a:rPr lang="en-US" dirty="0"/>
              <a:t> </a:t>
            </a:r>
            <a:r>
              <a:rPr lang="en-US"/>
              <a:t>oplijsten</a:t>
            </a:r>
            <a:endParaRPr lang="en-US" dirty="0"/>
          </a:p>
        </p:txBody>
      </p:sp>
      <p:sp>
        <p:nvSpPr>
          <p:cNvPr id="394" name="Google Shape;394;p43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399" name="Google Shape;399;p43"/>
          <p:cNvSpPr txBox="1"/>
          <p:nvPr/>
        </p:nvSpPr>
        <p:spPr>
          <a:xfrm>
            <a:off x="628650" y="1026242"/>
            <a:ext cx="82185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/>
              <a:t>Lijst de informatieconcepten op die nodig zijn om de use cases te kunnen uitvoeren.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r>
              <a:rPr lang="en-US" err="1"/>
              <a:t>Stap</a:t>
            </a:r>
            <a:r>
              <a:rPr lang="en-US"/>
              <a:t> 2 (template): </a:t>
            </a:r>
            <a:r>
              <a:rPr lang="en-US" err="1"/>
              <a:t>Concepten</a:t>
            </a:r>
            <a:r>
              <a:rPr lang="en-US" dirty="0"/>
              <a:t> </a:t>
            </a:r>
            <a:r>
              <a:rPr lang="en-US" err="1"/>
              <a:t>oplijsten</a:t>
            </a:r>
            <a:endParaRPr lang="en-US" dirty="0" err="1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A1F137A-1D7F-4BCE-9BBF-705C4630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509422"/>
              </p:ext>
            </p:extLst>
          </p:nvPr>
        </p:nvGraphicFramePr>
        <p:xfrm>
          <a:off x="735904" y="868992"/>
          <a:ext cx="7434029" cy="3967353"/>
        </p:xfrm>
        <a:graphic>
          <a:graphicData uri="http://schemas.openxmlformats.org/drawingml/2006/table">
            <a:tbl>
              <a:tblPr firstRow="1" bandRow="1">
                <a:tableStyleId>{0E1E974F-3DDB-4C6A-87D4-28D1829C75F8}</a:tableStyleId>
              </a:tblPr>
              <a:tblGrid>
                <a:gridCol w="1585325">
                  <a:extLst>
                    <a:ext uri="{9D8B030D-6E8A-4147-A177-3AD203B41FA5}">
                      <a16:colId xmlns:a16="http://schemas.microsoft.com/office/drawing/2014/main" val="2847820417"/>
                    </a:ext>
                  </a:extLst>
                </a:gridCol>
                <a:gridCol w="3806737">
                  <a:extLst>
                    <a:ext uri="{9D8B030D-6E8A-4147-A177-3AD203B41FA5}">
                      <a16:colId xmlns:a16="http://schemas.microsoft.com/office/drawing/2014/main" val="413723289"/>
                    </a:ext>
                  </a:extLst>
                </a:gridCol>
                <a:gridCol w="2041967">
                  <a:extLst>
                    <a:ext uri="{9D8B030D-6E8A-4147-A177-3AD203B41FA5}">
                      <a16:colId xmlns:a16="http://schemas.microsoft.com/office/drawing/2014/main" val="3944330891"/>
                    </a:ext>
                  </a:extLst>
                </a:gridCol>
              </a:tblGrid>
              <a:tr h="30336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305450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/>
                        <a:t>Concept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92434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/>
                        <a:t>Concept 2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279184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/>
                        <a:t>Concept 3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05025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/>
                        <a:t>Concept 4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01700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/>
                        <a:t>Concept 5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340714"/>
                  </a:ext>
                </a:extLst>
              </a:tr>
              <a:tr h="309753">
                <a:tc>
                  <a:txBody>
                    <a:bodyPr/>
                    <a:lstStyle/>
                    <a:p>
                      <a:r>
                        <a:rPr lang="en-US"/>
                        <a:t>… 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36336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546288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808326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468562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802293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546628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594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587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160706" cy="7383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r>
              <a:rPr lang="en-US"/>
              <a:t>Stap 2 (voorbeeldoplossing): Concepten oplijsten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A1F137A-1D7F-4BCE-9BBF-705C4630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528432"/>
              </p:ext>
            </p:extLst>
          </p:nvPr>
        </p:nvGraphicFramePr>
        <p:xfrm>
          <a:off x="735904" y="868992"/>
          <a:ext cx="7434029" cy="3967353"/>
        </p:xfrm>
        <a:graphic>
          <a:graphicData uri="http://schemas.openxmlformats.org/drawingml/2006/table">
            <a:tbl>
              <a:tblPr firstRow="1" bandRow="1">
                <a:tableStyleId>{0E1E974F-3DDB-4C6A-87D4-28D1829C75F8}</a:tableStyleId>
              </a:tblPr>
              <a:tblGrid>
                <a:gridCol w="1585325">
                  <a:extLst>
                    <a:ext uri="{9D8B030D-6E8A-4147-A177-3AD203B41FA5}">
                      <a16:colId xmlns:a16="http://schemas.microsoft.com/office/drawing/2014/main" val="2847820417"/>
                    </a:ext>
                  </a:extLst>
                </a:gridCol>
                <a:gridCol w="3806737">
                  <a:extLst>
                    <a:ext uri="{9D8B030D-6E8A-4147-A177-3AD203B41FA5}">
                      <a16:colId xmlns:a16="http://schemas.microsoft.com/office/drawing/2014/main" val="413723289"/>
                    </a:ext>
                  </a:extLst>
                </a:gridCol>
                <a:gridCol w="2041967">
                  <a:extLst>
                    <a:ext uri="{9D8B030D-6E8A-4147-A177-3AD203B41FA5}">
                      <a16:colId xmlns:a16="http://schemas.microsoft.com/office/drawing/2014/main" val="3944330891"/>
                    </a:ext>
                  </a:extLst>
                </a:gridCol>
              </a:tblGrid>
              <a:tr h="30336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305450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Persoon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92434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Adres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279184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Contactgegevens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05025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01700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Adoptie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340714"/>
                  </a:ext>
                </a:extLst>
              </a:tr>
              <a:tr h="309753">
                <a:tc>
                  <a:txBody>
                    <a:bodyPr/>
                    <a:lstStyle/>
                    <a:p>
                      <a:r>
                        <a:rPr lang="en-US"/>
                        <a:t>Notificatie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36336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/>
                        <a:t>Overheid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546288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Vergunning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808326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468562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802293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546628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594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290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5"/>
          <p:cNvSpPr txBox="1">
            <a:spLocks noGrp="1"/>
          </p:cNvSpPr>
          <p:nvPr>
            <p:ph type="sldNum" idx="12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421" name="Google Shape;421;p45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5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Concepten oplijsten</a:t>
            </a:r>
            <a:endParaRPr sz="1200"/>
          </a:p>
        </p:txBody>
      </p:sp>
      <p:sp>
        <p:nvSpPr>
          <p:cNvPr id="423" name="Google Shape;423;p45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Use cases definiëren</a:t>
            </a:r>
            <a:endParaRPr sz="1200"/>
          </a:p>
        </p:txBody>
      </p:sp>
      <p:sp>
        <p:nvSpPr>
          <p:cNvPr id="424" name="Google Shape;424;p45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5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Mappen op OSLO</a:t>
            </a:r>
            <a:endParaRPr sz="1200"/>
          </a:p>
        </p:txBody>
      </p:sp>
      <p:sp>
        <p:nvSpPr>
          <p:cNvPr id="426" name="Google Shape;426;p45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5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Bestaande OSLO vocabularia en AP’s bekijken</a:t>
            </a:r>
            <a:endParaRPr sz="1200"/>
          </a:p>
        </p:txBody>
      </p:sp>
      <p:sp>
        <p:nvSpPr>
          <p:cNvPr id="428" name="Google Shape;428;p45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5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b="1">
                <a:latin typeface="Calibri"/>
                <a:cs typeface="Calibri"/>
                <a:sym typeface="Calibri"/>
              </a:rPr>
              <a:t>Implementatiemodel opstellen</a:t>
            </a:r>
            <a:endParaRPr sz="1200"/>
          </a:p>
        </p:txBody>
      </p:sp>
      <p:sp>
        <p:nvSpPr>
          <p:cNvPr id="430" name="Google Shape;430;p45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5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Oplossing zoek voor niet-gemapte concepten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DC69B1-E30A-44FF-B1C5-C1B59D08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Ronde van de </a:t>
            </a:r>
            <a:r>
              <a:rPr lang="en-US" err="1"/>
              <a:t>virtuele</a:t>
            </a:r>
            <a:r>
              <a:rPr lang="en-US" dirty="0"/>
              <a:t> </a:t>
            </a:r>
            <a:r>
              <a:rPr lang="en-US"/>
              <a:t>tafel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FEEE8-4867-430C-9A79-D64C37D1AF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pic>
        <p:nvPicPr>
          <p:cNvPr id="5" name="Picture 5" descr="A close up of a microphone&#10;&#10;Description generated with very high confidence">
            <a:extLst>
              <a:ext uri="{FF2B5EF4-FFF2-40B4-BE49-F238E27FC236}">
                <a16:creationId xmlns:a16="http://schemas.microsoft.com/office/drawing/2014/main" id="{E247BEC9-010B-4BD3-B5E2-5C31D92DB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096" y="638894"/>
            <a:ext cx="4961807" cy="450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292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>
            <a:spLocks noGrp="1"/>
          </p:cNvSpPr>
          <p:nvPr>
            <p:ph type="body" idx="1"/>
          </p:nvPr>
        </p:nvSpPr>
        <p:spPr>
          <a:xfrm>
            <a:off x="628650" y="9592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29210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&gt;"/>
            </a:pPr>
            <a:r>
              <a:rPr lang="en-US" sz="1800"/>
              <a:t>Surf naar </a:t>
            </a:r>
            <a:r>
              <a:rPr lang="en-US" sz="1800" u="sng">
                <a:solidFill>
                  <a:srgbClr val="0000FF"/>
                </a:solidFill>
              </a:rPr>
              <a:t>data.vlaanderen.be/ns</a:t>
            </a:r>
            <a:r>
              <a:rPr lang="en-US" sz="1800"/>
              <a:t> waar je de bestaande OSLO vocabularia en applicatieprofielen kan bekijken.</a:t>
            </a:r>
            <a:endParaRPr sz="1800"/>
          </a:p>
          <a:p>
            <a:pPr marL="29210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&gt;"/>
            </a:pPr>
            <a:r>
              <a:rPr lang="en-US" sz="1800"/>
              <a:t>Verken de AP’s en bekijk die wat je interessant lijken, bv.: Persoon Basis, Organisatie, Dienstencataloog, ...</a:t>
            </a:r>
            <a:endParaRPr sz="1800"/>
          </a:p>
          <a:p>
            <a:pPr marL="29210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&gt;"/>
            </a:pPr>
            <a:r>
              <a:rPr lang="en-US" sz="1800"/>
              <a:t>Klik door op de klassen om naar het Voc te springen.</a:t>
            </a:r>
            <a:endParaRPr sz="1800"/>
          </a:p>
          <a:p>
            <a:pPr marL="292100" lvl="0" indent="-279400" algn="l" rtl="0">
              <a:spcBef>
                <a:spcPts val="600"/>
              </a:spcBef>
              <a:spcAft>
                <a:spcPts val="0"/>
              </a:spcAft>
              <a:buSzPts val="1800"/>
              <a:buChar char="&gt;"/>
            </a:pPr>
            <a:r>
              <a:rPr lang="en-US" sz="1800"/>
              <a:t>Schrijf de klassen (Adres, Persoon, Organisatie) die relevant en herbruikbaar zijn voor deze case, op.</a:t>
            </a:r>
            <a:endParaRPr sz="1800"/>
          </a:p>
        </p:txBody>
      </p:sp>
      <p:sp>
        <p:nvSpPr>
          <p:cNvPr id="437" name="Google Shape;437;p46"/>
          <p:cNvSpPr txBox="1">
            <a:spLocks noGrp="1"/>
          </p:cNvSpPr>
          <p:nvPr>
            <p:ph type="title"/>
          </p:nvPr>
        </p:nvSpPr>
        <p:spPr>
          <a:xfrm>
            <a:off x="628650" y="273850"/>
            <a:ext cx="82185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>
              <a:buSzPts val="2800"/>
            </a:pPr>
            <a:r>
              <a:rPr lang="en-US" sz="2400" dirty="0"/>
              <a:t>Stap </a:t>
            </a:r>
            <a:r>
              <a:rPr lang="en-US" sz="2400"/>
              <a:t>3 (oefening): OSLO bekijken</a:t>
            </a:r>
          </a:p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US" sz="2400" dirty="0"/>
          </a:p>
        </p:txBody>
      </p:sp>
      <p:sp>
        <p:nvSpPr>
          <p:cNvPr id="438" name="Google Shape;438;p46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439" name="Google Shape;4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963" y="3491450"/>
            <a:ext cx="7400925" cy="13716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0" name="Google Shape;44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2300" y="3683125"/>
            <a:ext cx="285425" cy="2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>
            <a:spLocks noGrp="1"/>
          </p:cNvSpPr>
          <p:nvPr>
            <p:ph type="body" idx="1"/>
          </p:nvPr>
        </p:nvSpPr>
        <p:spPr>
          <a:xfrm>
            <a:off x="628650" y="993614"/>
            <a:ext cx="7886700" cy="2187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292100" indent="-304800">
              <a:buSzPts val="1800"/>
            </a:pPr>
            <a:r>
              <a:rPr lang="en-US" sz="1800"/>
              <a:t>OSLO klasse </a:t>
            </a:r>
            <a:r>
              <a:rPr lang="en-US" sz="1800" dirty="0"/>
              <a:t>1</a:t>
            </a:r>
          </a:p>
          <a:p>
            <a:pPr marL="292100" indent="-304800">
              <a:buSzPts val="1800"/>
            </a:pPr>
            <a:r>
              <a:rPr lang="en-US" sz="1800" dirty="0"/>
              <a:t>OSLO </a:t>
            </a:r>
            <a:r>
              <a:rPr lang="en-US" sz="1800"/>
              <a:t>klasse </a:t>
            </a:r>
            <a:r>
              <a:rPr lang="en-US" sz="1800" dirty="0"/>
              <a:t>2</a:t>
            </a:r>
          </a:p>
          <a:p>
            <a:pPr marL="292100" indent="-304800">
              <a:buSzPts val="1800"/>
            </a:pPr>
            <a:r>
              <a:rPr lang="en-US" sz="1800" dirty="0"/>
              <a:t>OSLO </a:t>
            </a:r>
            <a:r>
              <a:rPr lang="en-US" sz="1800"/>
              <a:t>klasse </a:t>
            </a:r>
            <a:r>
              <a:rPr lang="en-US" sz="1800" dirty="0"/>
              <a:t>3</a:t>
            </a:r>
          </a:p>
        </p:txBody>
      </p:sp>
      <p:sp>
        <p:nvSpPr>
          <p:cNvPr id="437" name="Google Shape;437;p46"/>
          <p:cNvSpPr txBox="1">
            <a:spLocks noGrp="1"/>
          </p:cNvSpPr>
          <p:nvPr>
            <p:ph type="title"/>
          </p:nvPr>
        </p:nvSpPr>
        <p:spPr>
          <a:xfrm>
            <a:off x="628650" y="273850"/>
            <a:ext cx="8293474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>
              <a:buSzPts val="2800"/>
            </a:pPr>
            <a:r>
              <a:rPr lang="en-US"/>
              <a:t>Stap 3 (template): OSLO bekijken</a:t>
            </a:r>
          </a:p>
        </p:txBody>
      </p:sp>
      <p:sp>
        <p:nvSpPr>
          <p:cNvPr id="438" name="Google Shape;438;p46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4912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>
              <a:buSzPts val="2800"/>
            </a:pPr>
            <a:r>
              <a:rPr lang="en-US"/>
              <a:t>Stap 3 (voorbeeldoplossing): OSLO bekijken</a:t>
            </a:r>
            <a:endParaRPr/>
          </a:p>
        </p:txBody>
      </p:sp>
      <p:sp>
        <p:nvSpPr>
          <p:cNvPr id="454" name="Google Shape;454;p48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455" name="Google Shape;455;p48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292100" lvl="0" indent="-2921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&gt;"/>
            </a:pPr>
            <a:r>
              <a:rPr lang="en-US" sz="1600"/>
              <a:t>We kunnen gebruik maken van de volgende bestaande OSLO klassen:</a:t>
            </a:r>
            <a:endParaRPr sz="1600"/>
          </a:p>
          <a:p>
            <a:pPr marL="673100" lvl="1" indent="-2413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Persoon</a:t>
            </a:r>
            <a:endParaRPr sz="1600"/>
          </a:p>
          <a:p>
            <a:pPr marL="673100" lvl="1" indent="-2413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Adres</a:t>
            </a:r>
            <a:endParaRPr sz="1600"/>
          </a:p>
          <a:p>
            <a:pPr marL="673100" lvl="1" indent="-2413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Organisatie</a:t>
            </a:r>
            <a:endParaRPr sz="1600"/>
          </a:p>
          <a:p>
            <a:pPr marL="67310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9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9"/>
          <p:cNvSpPr txBox="1">
            <a:spLocks noGrp="1"/>
          </p:cNvSpPr>
          <p:nvPr>
            <p:ph type="sldNum" idx="12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462" name="Google Shape;462;p49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9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Concepten oplijsten</a:t>
            </a:r>
            <a:endParaRPr sz="1200"/>
          </a:p>
        </p:txBody>
      </p:sp>
      <p:sp>
        <p:nvSpPr>
          <p:cNvPr id="464" name="Google Shape;464;p49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Use cases definiëren</a:t>
            </a:r>
            <a:endParaRPr sz="1200"/>
          </a:p>
        </p:txBody>
      </p:sp>
      <p:sp>
        <p:nvSpPr>
          <p:cNvPr id="465" name="Google Shape;465;p49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9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Mappen op OSLO</a:t>
            </a:r>
            <a:endParaRPr sz="1200"/>
          </a:p>
        </p:txBody>
      </p:sp>
      <p:sp>
        <p:nvSpPr>
          <p:cNvPr id="467" name="Google Shape;467;p49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9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Bestaande OSLO vocabularia en AP’s bekijken</a:t>
            </a:r>
            <a:endParaRPr sz="1200"/>
          </a:p>
        </p:txBody>
      </p:sp>
      <p:sp>
        <p:nvSpPr>
          <p:cNvPr id="469" name="Google Shape;469;p49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9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b="1" err="1">
                <a:latin typeface="Calibri"/>
                <a:cs typeface="Calibri"/>
                <a:sym typeface="Calibri"/>
              </a:rPr>
              <a:t>Implementatiemodel</a:t>
            </a:r>
            <a:r>
              <a:rPr lang="en-US" sz="1600" b="1">
                <a:latin typeface="Calibri"/>
                <a:cs typeface="Calibri"/>
                <a:sym typeface="Calibri"/>
              </a:rPr>
              <a:t> </a:t>
            </a:r>
            <a:r>
              <a:rPr lang="en-US" sz="1600" b="1" err="1">
                <a:latin typeface="Calibri"/>
                <a:cs typeface="Calibri"/>
                <a:sym typeface="Calibri"/>
              </a:rPr>
              <a:t>opstellen</a:t>
            </a:r>
            <a:endParaRPr sz="1200" err="1"/>
          </a:p>
        </p:txBody>
      </p:sp>
      <p:sp>
        <p:nvSpPr>
          <p:cNvPr id="471" name="Google Shape;471;p49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9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Oplossing zoek voor niet-gemapte concepten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0"/>
          <p:cNvSpPr txBox="1">
            <a:spLocks noGrp="1"/>
          </p:cNvSpPr>
          <p:nvPr>
            <p:ph type="title"/>
          </p:nvPr>
        </p:nvSpPr>
        <p:spPr>
          <a:xfrm>
            <a:off x="628650" y="273850"/>
            <a:ext cx="81561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>
              <a:buSzPts val="2800"/>
            </a:pPr>
            <a:r>
              <a:rPr lang="en-US" sz="2400"/>
              <a:t>Stap 4 (oefening): Mappen op OSLO</a:t>
            </a:r>
            <a:endParaRPr sz="2400"/>
          </a:p>
        </p:txBody>
      </p:sp>
      <p:sp>
        <p:nvSpPr>
          <p:cNvPr id="478" name="Google Shape;478;p50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479" name="Google Shape;479;p50"/>
          <p:cNvSpPr txBox="1">
            <a:spLocks noGrp="1"/>
          </p:cNvSpPr>
          <p:nvPr>
            <p:ph type="body" idx="1"/>
          </p:nvPr>
        </p:nvSpPr>
        <p:spPr>
          <a:xfrm>
            <a:off x="628650" y="1264050"/>
            <a:ext cx="80286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292100" indent="-304800">
              <a:buSzPts val="1800"/>
            </a:pPr>
            <a:r>
              <a:rPr lang="en-US" sz="1800"/>
              <a:t>Leg de benodigde concepten (geïdentificeerd in stap 2) naast de bestaande OSLO-klassen (stap 3) om de verschillen en gelijkenissen te identificeren.</a:t>
            </a:r>
            <a:r>
              <a:rPr lang="en-US" sz="1800" dirty="0"/>
              <a:t/>
            </a:r>
            <a:br>
              <a:rPr lang="en-US" sz="1800" dirty="0"/>
            </a:br>
            <a:endParaRPr sz="1800"/>
          </a:p>
          <a:p>
            <a:pPr marL="29210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&gt;"/>
            </a:pPr>
            <a:r>
              <a:rPr lang="en-US" sz="1800"/>
              <a:t>Geeft een mappings-waarde (SKOS) aan de overlap.</a:t>
            </a:r>
            <a:endParaRPr sz="1800"/>
          </a:p>
          <a:p>
            <a:pPr marL="673100" lvl="1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Exact match</a:t>
            </a:r>
            <a:endParaRPr sz="1800"/>
          </a:p>
          <a:p>
            <a:pPr marL="673100" lvl="1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Related match</a:t>
            </a:r>
            <a:endParaRPr sz="1800"/>
          </a:p>
          <a:p>
            <a:pPr marL="673100" lvl="1" indent="-254000">
              <a:buSzPts val="1800"/>
            </a:pPr>
            <a:r>
              <a:rPr lang="en-US" sz="1800"/>
              <a:t>Broad match</a:t>
            </a:r>
          </a:p>
          <a:p>
            <a:pPr marL="673100" lvl="1" indent="-254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Narrow match</a:t>
            </a:r>
            <a:endParaRPr sz="1800"/>
          </a:p>
          <a:p>
            <a:pPr marL="673100" lvl="1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No match</a:t>
            </a:r>
            <a:endParaRPr sz="1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F910-BD3A-4AD2-B64A-61FD16F16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SKOS mapping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542497-76DC-45EE-BDF6-98CC746D09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 lang="en-US"/>
          </a:p>
        </p:txBody>
      </p:sp>
      <p:pic>
        <p:nvPicPr>
          <p:cNvPr id="4" name="Picture 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4B34CF1F-24B1-4DB0-AEA6-CA2445447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43" y="1401007"/>
            <a:ext cx="7346514" cy="304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032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r>
              <a:rPr lang="en-US" err="1"/>
              <a:t>Stap</a:t>
            </a:r>
            <a:r>
              <a:rPr lang="en-US"/>
              <a:t> 4 (template): </a:t>
            </a:r>
            <a:r>
              <a:rPr lang="en-US" err="1"/>
              <a:t>Mappen</a:t>
            </a:r>
            <a:r>
              <a:rPr lang="en-US" dirty="0"/>
              <a:t> op OSLO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A1F137A-1D7F-4BCE-9BBF-705C4630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204787"/>
              </p:ext>
            </p:extLst>
          </p:nvPr>
        </p:nvGraphicFramePr>
        <p:xfrm>
          <a:off x="735904" y="868992"/>
          <a:ext cx="7434029" cy="3967353"/>
        </p:xfrm>
        <a:graphic>
          <a:graphicData uri="http://schemas.openxmlformats.org/drawingml/2006/table">
            <a:tbl>
              <a:tblPr firstRow="1" bandRow="1">
                <a:tableStyleId>{0E1E974F-3DDB-4C6A-87D4-28D1829C75F8}</a:tableStyleId>
              </a:tblPr>
              <a:tblGrid>
                <a:gridCol w="1585325">
                  <a:extLst>
                    <a:ext uri="{9D8B030D-6E8A-4147-A177-3AD203B41FA5}">
                      <a16:colId xmlns:a16="http://schemas.microsoft.com/office/drawing/2014/main" val="2847820417"/>
                    </a:ext>
                  </a:extLst>
                </a:gridCol>
                <a:gridCol w="3806737">
                  <a:extLst>
                    <a:ext uri="{9D8B030D-6E8A-4147-A177-3AD203B41FA5}">
                      <a16:colId xmlns:a16="http://schemas.microsoft.com/office/drawing/2014/main" val="413723289"/>
                    </a:ext>
                  </a:extLst>
                </a:gridCol>
                <a:gridCol w="2041967">
                  <a:extLst>
                    <a:ext uri="{9D8B030D-6E8A-4147-A177-3AD203B41FA5}">
                      <a16:colId xmlns:a16="http://schemas.microsoft.com/office/drawing/2014/main" val="3944330891"/>
                    </a:ext>
                  </a:extLst>
                </a:gridCol>
              </a:tblGrid>
              <a:tr h="30336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OSLO Klasse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Mapping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305450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/>
                        <a:t>Concept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OSLO-Voc1::</a:t>
                      </a:r>
                      <a:r>
                        <a:rPr lang="en-US" sz="1400" b="0" i="0" u="none" strike="noStrike" noProof="0">
                          <a:latin typeface="Calibri"/>
                        </a:rPr>
                        <a:t>Klasse</a:t>
                      </a: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Exact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92434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 dirty="0"/>
                        <a:t>Concept 2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OSLO-Voc1::</a:t>
                      </a:r>
                      <a:r>
                        <a:rPr lang="en-US" sz="1400" b="0" i="0" u="none" strike="noStrike" noProof="0">
                          <a:latin typeface="Calibri"/>
                        </a:rPr>
                        <a:t>Klasse</a:t>
                      </a: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Narrow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279184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 dirty="0"/>
                        <a:t>Concept 3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05025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 dirty="0"/>
                        <a:t>Concept 4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OSLO-Voc2::</a:t>
                      </a:r>
                      <a:r>
                        <a:rPr lang="en-US" sz="1400" b="0" i="0" u="none" strike="noStrike" noProof="0">
                          <a:latin typeface="Calibri"/>
                        </a:rPr>
                        <a:t>Klasse</a:t>
                      </a:r>
                      <a:r>
                        <a:rPr lang="en-US"/>
                        <a:t>3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Related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01700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 dirty="0"/>
                        <a:t>Concept 5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OSLO-Voc3::</a:t>
                      </a:r>
                      <a:r>
                        <a:rPr lang="en-US" sz="1400" b="0" i="0" u="none" strike="noStrike" noProof="0">
                          <a:latin typeface="Calibri"/>
                        </a:rPr>
                        <a:t>Klasse</a:t>
                      </a:r>
                      <a:r>
                        <a:rPr lang="en-US"/>
                        <a:t>4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Broad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340714"/>
                  </a:ext>
                </a:extLst>
              </a:tr>
              <a:tr h="309753">
                <a:tc>
                  <a:txBody>
                    <a:bodyPr/>
                    <a:lstStyle/>
                    <a:p>
                      <a:r>
                        <a:rPr lang="en-US" dirty="0"/>
                        <a:t>… 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36336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546288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808326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468562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802293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546628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594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0356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r>
              <a:rPr lang="en-US" err="1"/>
              <a:t>Stap</a:t>
            </a:r>
            <a:r>
              <a:rPr lang="en-US"/>
              <a:t> 4 (voorbeeldoplossing): </a:t>
            </a:r>
            <a:r>
              <a:rPr lang="en-US" err="1"/>
              <a:t>Mappen</a:t>
            </a:r>
            <a:r>
              <a:rPr lang="en-US" dirty="0"/>
              <a:t> op OSLO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A1F137A-1D7F-4BCE-9BBF-705C4630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936575"/>
              </p:ext>
            </p:extLst>
          </p:nvPr>
        </p:nvGraphicFramePr>
        <p:xfrm>
          <a:off x="735904" y="1221286"/>
          <a:ext cx="7434029" cy="1524000"/>
        </p:xfrm>
        <a:graphic>
          <a:graphicData uri="http://schemas.openxmlformats.org/drawingml/2006/table">
            <a:tbl>
              <a:tblPr firstRow="1" bandRow="1">
                <a:tableStyleId>{0E1E974F-3DDB-4C6A-87D4-28D1829C75F8}</a:tableStyleId>
              </a:tblPr>
              <a:tblGrid>
                <a:gridCol w="1585325">
                  <a:extLst>
                    <a:ext uri="{9D8B030D-6E8A-4147-A177-3AD203B41FA5}">
                      <a16:colId xmlns:a16="http://schemas.microsoft.com/office/drawing/2014/main" val="2847820417"/>
                    </a:ext>
                  </a:extLst>
                </a:gridCol>
                <a:gridCol w="3806737">
                  <a:extLst>
                    <a:ext uri="{9D8B030D-6E8A-4147-A177-3AD203B41FA5}">
                      <a16:colId xmlns:a16="http://schemas.microsoft.com/office/drawing/2014/main" val="413723289"/>
                    </a:ext>
                  </a:extLst>
                </a:gridCol>
                <a:gridCol w="2041967">
                  <a:extLst>
                    <a:ext uri="{9D8B030D-6E8A-4147-A177-3AD203B41FA5}">
                      <a16:colId xmlns:a16="http://schemas.microsoft.com/office/drawing/2014/main" val="3944330891"/>
                    </a:ext>
                  </a:extLst>
                </a:gridCol>
              </a:tblGrid>
              <a:tr h="30336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OSLO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Mapping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305450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Persoon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Persoon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Exact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92434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Exact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279184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Organisatie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Narrow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05025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01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501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2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2"/>
          <p:cNvSpPr txBox="1">
            <a:spLocks noGrp="1"/>
          </p:cNvSpPr>
          <p:nvPr>
            <p:ph type="sldNum" idx="12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493" name="Google Shape;493;p52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2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Concepten oplijsten</a:t>
            </a:r>
            <a:endParaRPr sz="1200"/>
          </a:p>
        </p:txBody>
      </p:sp>
      <p:sp>
        <p:nvSpPr>
          <p:cNvPr id="495" name="Google Shape;495;p52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Use cases definiëren</a:t>
            </a:r>
            <a:endParaRPr sz="1200"/>
          </a:p>
        </p:txBody>
      </p:sp>
      <p:sp>
        <p:nvSpPr>
          <p:cNvPr id="496" name="Google Shape;496;p52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2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Mappen op OSLO</a:t>
            </a:r>
            <a:endParaRPr sz="1200"/>
          </a:p>
        </p:txBody>
      </p:sp>
      <p:sp>
        <p:nvSpPr>
          <p:cNvPr id="498" name="Google Shape;498;p52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2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Bestaande OSLO vocabularia en AP’s bekijken</a:t>
            </a:r>
            <a:endParaRPr sz="1200"/>
          </a:p>
        </p:txBody>
      </p:sp>
      <p:sp>
        <p:nvSpPr>
          <p:cNvPr id="500" name="Google Shape;500;p52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2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err="1">
                <a:latin typeface="Calibri"/>
                <a:ea typeface="Calibri"/>
                <a:cs typeface="Calibri"/>
                <a:sym typeface="Calibri"/>
              </a:rPr>
              <a:t>Implemenatiemodel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 opstellen</a:t>
            </a:r>
            <a:endParaRPr sz="1200"/>
          </a:p>
        </p:txBody>
      </p:sp>
      <p:sp>
        <p:nvSpPr>
          <p:cNvPr id="502" name="Google Shape;502;p52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2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Oplossing zoek voor niet-gemapte concepten</a:t>
            </a:r>
            <a:endParaRPr sz="1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>
            <a:spLocks noGrp="1"/>
          </p:cNvSpPr>
          <p:nvPr>
            <p:ph type="body" idx="1"/>
          </p:nvPr>
        </p:nvSpPr>
        <p:spPr>
          <a:xfrm>
            <a:off x="628650" y="10121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29210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Font typeface="Arial"/>
              <a:buChar char="&gt;"/>
            </a:pPr>
            <a:r>
              <a:rPr lang="en-US" sz="1700"/>
              <a:t>Kijk naar internationale standaarden en vocabularia</a:t>
            </a:r>
            <a:br>
              <a:rPr lang="en-US" sz="1700"/>
            </a:br>
            <a:r>
              <a:rPr lang="en-US" sz="1700"/>
              <a:t>(tip: </a:t>
            </a:r>
            <a:r>
              <a:rPr lang="en-US" sz="1700" u="sng">
                <a:solidFill>
                  <a:srgbClr val="0000FF"/>
                </a:solidFill>
              </a:rPr>
              <a:t>https://lov.linkeddata.es/</a:t>
            </a:r>
            <a:r>
              <a:rPr lang="en-US" sz="1700"/>
              <a:t>):</a:t>
            </a:r>
            <a:endParaRPr sz="1700"/>
          </a:p>
          <a:p>
            <a:pPr marL="673100" lvl="1" indent="-2476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Font typeface="Arial"/>
              <a:buChar char="▪"/>
            </a:pPr>
            <a:r>
              <a:rPr lang="en-US" sz="1700"/>
              <a:t>DC terms</a:t>
            </a:r>
            <a:endParaRPr sz="1700"/>
          </a:p>
          <a:p>
            <a:pPr marL="673100" lvl="1" indent="-2476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Font typeface="Arial"/>
              <a:buChar char="▪"/>
            </a:pPr>
            <a:r>
              <a:rPr lang="en-US" sz="1700"/>
              <a:t>schema.org</a:t>
            </a:r>
            <a:endParaRPr sz="1700"/>
          </a:p>
          <a:p>
            <a:pPr marL="673100" lvl="1" indent="-2476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Font typeface="Arial"/>
              <a:buChar char="▪"/>
            </a:pPr>
            <a:r>
              <a:rPr lang="en-US" sz="1700"/>
              <a:t>dbpedia.org</a:t>
            </a:r>
            <a:endParaRPr sz="1700"/>
          </a:p>
          <a:p>
            <a:pPr marL="673100" lvl="1" indent="-2476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sz="1700"/>
              <a:t>…</a:t>
            </a:r>
            <a:br>
              <a:rPr lang="en-US" sz="1700"/>
            </a:br>
            <a:endParaRPr sz="1700"/>
          </a:p>
          <a:p>
            <a:pPr marL="29210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Font typeface="Arial"/>
              <a:buChar char="&gt;"/>
            </a:pPr>
            <a:r>
              <a:rPr lang="en-US" sz="1700"/>
              <a:t>Wetgeving en andere officiële documenten op Vlaams, Belgisch en Europees niveau.</a:t>
            </a:r>
            <a:br>
              <a:rPr lang="en-US" sz="1700"/>
            </a:br>
            <a:endParaRPr/>
          </a:p>
          <a:p>
            <a:pPr marL="29210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Font typeface="Arial"/>
              <a:buChar char="&gt;"/>
            </a:pPr>
            <a:r>
              <a:rPr lang="en-US" sz="1700"/>
              <a:t>Modellen die reeds door andere publieke administraties in gebruik zijn in Vlaanderen, België of Europa. Een voorbeeld zijn </a:t>
            </a:r>
            <a:r>
              <a:rPr lang="en-US" sz="1700" u="sng">
                <a:solidFill>
                  <a:schemeClr val="hlink"/>
                </a:solidFill>
                <a:hlinkClick r:id="rId3"/>
              </a:rPr>
              <a:t>de INSPIRE datamodellen</a:t>
            </a:r>
            <a:r>
              <a:rPr lang="en-US" sz="1700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400"/>
              <a:t>Stap 5: Zoek een oplossing voor niet-gemapte termen</a:t>
            </a:r>
            <a:endParaRPr sz="2400"/>
          </a:p>
        </p:txBody>
      </p:sp>
      <p:sp>
        <p:nvSpPr>
          <p:cNvPr id="510" name="Google Shape;510;p53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899593" y="1501900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r>
              <a:rPr lang="en-US" b="1"/>
              <a:t>Wat is OSLO</a:t>
            </a:r>
            <a:endParaRPr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2921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</a:pPr>
            <a:r>
              <a:rPr lang="en-US" sz="1800"/>
              <a:t>Kijk altijd eerst of er niet toch iets bestaat uit OSLO voor de zaken waar je op het eerste zicht niet kan op matchen.</a:t>
            </a:r>
            <a:endParaRPr sz="1800"/>
          </a:p>
          <a:p>
            <a:pPr marL="292100" marR="0" lvl="0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Vraag indien nodig ondersteuning of review door experts uit het OSLO team (AIV). Zij staan ter beschikking!</a:t>
            </a:r>
            <a:endParaRPr sz="1800"/>
          </a:p>
          <a:p>
            <a:pPr marL="292100" marR="0" lvl="0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Voor zaken die nog niet bestaan in OSLO:</a:t>
            </a:r>
            <a:endParaRPr sz="1800"/>
          </a:p>
          <a:p>
            <a:pPr marL="673100" lvl="1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Ga na of er reeds internationale datastandaarden bestaan die het nodige definiëren</a:t>
            </a:r>
            <a:r>
              <a:rPr lang="en-US" sz="1800"/>
              <a:t>.</a:t>
            </a:r>
            <a:endParaRPr sz="1800"/>
          </a:p>
          <a:p>
            <a:pPr marL="673100" lvl="1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Definieer pas in laatste instantie iets volledig zelf.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673100" lvl="1" indent="-139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800"/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Stap 5: enkele tips (1)</a:t>
            </a:r>
            <a:endParaRPr/>
          </a:p>
        </p:txBody>
      </p:sp>
      <p:sp>
        <p:nvSpPr>
          <p:cNvPr id="517" name="Google Shape;517;p54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5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2921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</a:pPr>
            <a:r>
              <a:rPr lang="en-US"/>
              <a:t>Bij nieuwe entiteiten, ga na of deze ook relevant zijn in een andere context, voor andere partijen, in het kader van informatie-uitwisseling en of hier een aligneringstraject moet rond gestart worden.</a:t>
            </a:r>
            <a:endParaRPr/>
          </a:p>
          <a:p>
            <a:pPr marL="292100" marR="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</a:pPr>
            <a:r>
              <a:rPr lang="en-US"/>
              <a:t>Voor zaken die niet volledig lijken te matchen.</a:t>
            </a:r>
            <a:endParaRPr/>
          </a:p>
          <a:p>
            <a:pPr marL="673100" lvl="1" indent="-273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Char char="▪"/>
            </a:pPr>
            <a:r>
              <a:rPr lang="en-US"/>
              <a:t>Kijk of jouw informatiemodel niet kan aangepast worden.</a:t>
            </a:r>
            <a:endParaRPr/>
          </a:p>
          <a:p>
            <a:pPr marL="673100" lvl="1" indent="-273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Char char="▪"/>
            </a:pPr>
            <a:r>
              <a:rPr lang="en-US"/>
              <a:t>Indien niet: OSLO kan gewijzigd worden. Stuur gerust een opmerking!</a:t>
            </a:r>
            <a:endParaRPr/>
          </a:p>
          <a:p>
            <a:pPr marL="673100" lvl="1" indent="-273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Char char="▪"/>
            </a:pPr>
            <a:r>
              <a:rPr lang="en-US"/>
              <a:t>Indien alignering op één van deze 2 manieren niet kan, noem het dan ook anders.</a:t>
            </a:r>
            <a:endParaRPr/>
          </a:p>
        </p:txBody>
      </p:sp>
      <p:sp>
        <p:nvSpPr>
          <p:cNvPr id="523" name="Google Shape;523;p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Stap 5: enkele tips (2)</a:t>
            </a:r>
            <a:endParaRPr/>
          </a:p>
        </p:txBody>
      </p:sp>
      <p:sp>
        <p:nvSpPr>
          <p:cNvPr id="524" name="Google Shape;524;p55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6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2921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</a:pPr>
            <a:r>
              <a:rPr lang="en-US"/>
              <a:t>Dier: </a:t>
            </a:r>
            <a:r>
              <a:rPr lang="en-US" i="1" u="sng">
                <a:solidFill>
                  <a:srgbClr val="0000FF"/>
                </a:solidFill>
              </a:rPr>
              <a:t>http://dbpedia.org/ontology/Animal</a:t>
            </a:r>
            <a:endParaRPr i="1" u="sng">
              <a:solidFill>
                <a:srgbClr val="0000FF"/>
              </a:solidFill>
            </a:endParaRPr>
          </a:p>
        </p:txBody>
      </p:sp>
      <p:sp>
        <p:nvSpPr>
          <p:cNvPr id="530" name="Google Shape;530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Stap 5: voorbeeldoplossing</a:t>
            </a:r>
            <a:endParaRPr/>
          </a:p>
        </p:txBody>
      </p:sp>
      <p:sp>
        <p:nvSpPr>
          <p:cNvPr id="531" name="Google Shape;531;p56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223336" cy="7383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r>
              <a:rPr lang="en-US" err="1"/>
              <a:t>Stap</a:t>
            </a:r>
            <a:r>
              <a:rPr lang="en-US"/>
              <a:t> 5 (template): </a:t>
            </a:r>
            <a:r>
              <a:rPr lang="en-US" err="1"/>
              <a:t>Mappen</a:t>
            </a:r>
            <a:r>
              <a:rPr lang="en-US"/>
              <a:t> op </a:t>
            </a:r>
            <a:r>
              <a:rPr lang="en-US" err="1"/>
              <a:t>andere</a:t>
            </a:r>
            <a:r>
              <a:rPr lang="en-US" dirty="0"/>
              <a:t> </a:t>
            </a:r>
            <a:r>
              <a:rPr lang="en-US" err="1"/>
              <a:t>vocabularia</a:t>
            </a:r>
            <a:endParaRPr err="1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A1F137A-1D7F-4BCE-9BBF-705C4630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71214"/>
              </p:ext>
            </p:extLst>
          </p:nvPr>
        </p:nvGraphicFramePr>
        <p:xfrm>
          <a:off x="735904" y="868992"/>
          <a:ext cx="7434029" cy="3657600"/>
        </p:xfrm>
        <a:graphic>
          <a:graphicData uri="http://schemas.openxmlformats.org/drawingml/2006/table">
            <a:tbl>
              <a:tblPr firstRow="1" bandRow="1">
                <a:tableStyleId>{0E1E974F-3DDB-4C6A-87D4-28D1829C75F8}</a:tableStyleId>
              </a:tblPr>
              <a:tblGrid>
                <a:gridCol w="1585325">
                  <a:extLst>
                    <a:ext uri="{9D8B030D-6E8A-4147-A177-3AD203B41FA5}">
                      <a16:colId xmlns:a16="http://schemas.microsoft.com/office/drawing/2014/main" val="2847820417"/>
                    </a:ext>
                  </a:extLst>
                </a:gridCol>
                <a:gridCol w="3806737">
                  <a:extLst>
                    <a:ext uri="{9D8B030D-6E8A-4147-A177-3AD203B41FA5}">
                      <a16:colId xmlns:a16="http://schemas.microsoft.com/office/drawing/2014/main" val="413723289"/>
                    </a:ext>
                  </a:extLst>
                </a:gridCol>
                <a:gridCol w="2041967">
                  <a:extLst>
                    <a:ext uri="{9D8B030D-6E8A-4147-A177-3AD203B41FA5}">
                      <a16:colId xmlns:a16="http://schemas.microsoft.com/office/drawing/2014/main" val="3944330891"/>
                    </a:ext>
                  </a:extLst>
                </a:gridCol>
              </a:tblGrid>
              <a:tr h="30336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Gemapct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Mapping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305450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/>
                        <a:t>Concept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OSLO-Voc1::Concept1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Exact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92434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/>
                        <a:t>Concept 2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OSLO-Voc1::Concept2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Narrow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279184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 b="1"/>
                        <a:t>Concept 3</a:t>
                      </a:r>
                      <a:endParaRPr lang="en-US" b="1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PROV-O::Concept1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Exact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05025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/>
                        <a:t>Concept 4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OSLO-Voc2::Concept3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Related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01700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r>
                        <a:rPr lang="en-US"/>
                        <a:t>Concept 5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OSLO-Voc3::Concept4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Broad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340714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546288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808326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468562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802293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546628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594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7012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r>
              <a:rPr lang="en-US" dirty="0" err="1"/>
              <a:t>Stap</a:t>
            </a:r>
            <a:r>
              <a:rPr lang="en-US"/>
              <a:t> 5 (voorbeeldoplossing): </a:t>
            </a:r>
            <a:r>
              <a:rPr lang="en-US" dirty="0"/>
              <a:t>Mappen op andere vocabularia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A1F137A-1D7F-4BCE-9BBF-705C4630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631898"/>
              </p:ext>
            </p:extLst>
          </p:nvPr>
        </p:nvGraphicFramePr>
        <p:xfrm>
          <a:off x="735904" y="1448320"/>
          <a:ext cx="7434029" cy="1524000"/>
        </p:xfrm>
        <a:graphic>
          <a:graphicData uri="http://schemas.openxmlformats.org/drawingml/2006/table">
            <a:tbl>
              <a:tblPr firstRow="1" bandRow="1">
                <a:tableStyleId>{0E1E974F-3DDB-4C6A-87D4-28D1829C75F8}</a:tableStyleId>
              </a:tblPr>
              <a:tblGrid>
                <a:gridCol w="1585325">
                  <a:extLst>
                    <a:ext uri="{9D8B030D-6E8A-4147-A177-3AD203B41FA5}">
                      <a16:colId xmlns:a16="http://schemas.microsoft.com/office/drawing/2014/main" val="2847820417"/>
                    </a:ext>
                  </a:extLst>
                </a:gridCol>
                <a:gridCol w="3806737">
                  <a:extLst>
                    <a:ext uri="{9D8B030D-6E8A-4147-A177-3AD203B41FA5}">
                      <a16:colId xmlns:a16="http://schemas.microsoft.com/office/drawing/2014/main" val="413723289"/>
                    </a:ext>
                  </a:extLst>
                </a:gridCol>
                <a:gridCol w="2041967">
                  <a:extLst>
                    <a:ext uri="{9D8B030D-6E8A-4147-A177-3AD203B41FA5}">
                      <a16:colId xmlns:a16="http://schemas.microsoft.com/office/drawing/2014/main" val="3944330891"/>
                    </a:ext>
                  </a:extLst>
                </a:gridCol>
              </a:tblGrid>
              <a:tr h="30336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OSLO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2"/>
                          </a:solidFill>
                        </a:rPr>
                        <a:t>Mapping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305450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Persoon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Persoon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Exact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92434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Exact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279184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Asiel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Organisatie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Narrow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605025"/>
                  </a:ext>
                </a:extLst>
              </a:tr>
              <a:tr h="2220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chemeClr val="accent2"/>
                          </a:solidFill>
                          <a:latin typeface="Calibri"/>
                        </a:rPr>
                        <a:t>http://dbpedia.org/ontology/Animal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001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275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7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7"/>
          <p:cNvSpPr txBox="1">
            <a:spLocks noGrp="1"/>
          </p:cNvSpPr>
          <p:nvPr>
            <p:ph type="sldNum" idx="12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538" name="Google Shape;538;p57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7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Concepten oplijsten</a:t>
            </a:r>
            <a:endParaRPr sz="1200"/>
          </a:p>
        </p:txBody>
      </p:sp>
      <p:sp>
        <p:nvSpPr>
          <p:cNvPr id="540" name="Google Shape;540;p57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Use cases definiëren</a:t>
            </a:r>
            <a:endParaRPr sz="1200"/>
          </a:p>
        </p:txBody>
      </p:sp>
      <p:sp>
        <p:nvSpPr>
          <p:cNvPr id="541" name="Google Shape;541;p57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57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Mappen op OSLO</a:t>
            </a:r>
            <a:endParaRPr sz="1200"/>
          </a:p>
        </p:txBody>
      </p:sp>
      <p:sp>
        <p:nvSpPr>
          <p:cNvPr id="543" name="Google Shape;543;p57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57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Bestaande OSLO vocabularia en AP’s bekijken</a:t>
            </a:r>
            <a:endParaRPr sz="1200"/>
          </a:p>
        </p:txBody>
      </p:sp>
      <p:sp>
        <p:nvSpPr>
          <p:cNvPr id="545" name="Google Shape;545;p57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7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b="1" err="1">
                <a:latin typeface="Calibri"/>
                <a:cs typeface="Calibri"/>
                <a:sym typeface="Calibri"/>
              </a:rPr>
              <a:t>Implementatiemodel</a:t>
            </a:r>
            <a:r>
              <a:rPr lang="en-US" sz="1600" b="1">
                <a:latin typeface="Calibri"/>
                <a:cs typeface="Calibri"/>
                <a:sym typeface="Calibri"/>
              </a:rPr>
              <a:t> </a:t>
            </a:r>
            <a:r>
              <a:rPr lang="en-US" sz="1600" b="1" err="1">
                <a:latin typeface="Calibri"/>
                <a:cs typeface="Calibri"/>
                <a:sym typeface="Calibri"/>
              </a:rPr>
              <a:t>opstellen</a:t>
            </a:r>
            <a:endParaRPr sz="1200" err="1"/>
          </a:p>
        </p:txBody>
      </p:sp>
      <p:sp>
        <p:nvSpPr>
          <p:cNvPr id="547" name="Google Shape;547;p57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7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Oplossing zoek voor niet-gemapte concepten</a:t>
            </a:r>
            <a:endParaRPr sz="1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9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292100" lvl="0" indent="-2921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&gt;"/>
            </a:pPr>
            <a:r>
              <a:rPr lang="en-US" sz="1600" dirty="0" err="1"/>
              <a:t>Voeg</a:t>
            </a:r>
            <a:r>
              <a:rPr lang="en-US" sz="1600" dirty="0"/>
              <a:t> </a:t>
            </a:r>
            <a:r>
              <a:rPr lang="en-US" sz="1600" dirty="0" err="1"/>
              <a:t>attributen</a:t>
            </a:r>
            <a:r>
              <a:rPr lang="en-US" sz="1600" dirty="0"/>
              <a:t> toe </a:t>
            </a:r>
            <a:r>
              <a:rPr lang="en-US" sz="1600" dirty="0" err="1"/>
              <a:t>aan</a:t>
            </a:r>
            <a:r>
              <a:rPr lang="en-US" sz="1600" dirty="0"/>
              <a:t> het model.</a:t>
            </a:r>
            <a:endParaRPr sz="1600" dirty="0"/>
          </a:p>
          <a:p>
            <a:pPr marL="292100" lvl="0" indent="-2921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&gt;"/>
            </a:pPr>
            <a:r>
              <a:rPr lang="en-US" sz="1600" dirty="0" err="1"/>
              <a:t>Voeg</a:t>
            </a:r>
            <a:r>
              <a:rPr lang="en-US" sz="1600" dirty="0"/>
              <a:t> </a:t>
            </a:r>
            <a:r>
              <a:rPr lang="en-US" sz="1600" dirty="0" err="1"/>
              <a:t>relaties</a:t>
            </a:r>
            <a:r>
              <a:rPr lang="en-US" sz="1600" dirty="0"/>
              <a:t> toe </a:t>
            </a:r>
            <a:r>
              <a:rPr lang="en-US" sz="1600" dirty="0" err="1"/>
              <a:t>aan</a:t>
            </a:r>
            <a:r>
              <a:rPr lang="en-US" sz="1600" dirty="0"/>
              <a:t> het model.</a:t>
            </a:r>
            <a:endParaRPr sz="1600" dirty="0"/>
          </a:p>
          <a:p>
            <a:pPr marL="292100" lvl="0" indent="-2921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&gt;"/>
            </a:pPr>
            <a:r>
              <a:rPr lang="en-US" sz="1600" dirty="0" err="1"/>
              <a:t>Voeg</a:t>
            </a:r>
            <a:r>
              <a:rPr lang="en-US" sz="1600" dirty="0"/>
              <a:t> </a:t>
            </a:r>
            <a:r>
              <a:rPr lang="en-US" sz="1600" dirty="0" err="1"/>
              <a:t>restricties</a:t>
            </a:r>
            <a:r>
              <a:rPr lang="en-US" sz="1600" dirty="0"/>
              <a:t> toe </a:t>
            </a:r>
            <a:r>
              <a:rPr lang="en-US" sz="1600" dirty="0" err="1"/>
              <a:t>aan</a:t>
            </a:r>
            <a:r>
              <a:rPr lang="en-US" sz="1600" dirty="0"/>
              <a:t> het model.</a:t>
            </a:r>
            <a:endParaRPr sz="1600" dirty="0"/>
          </a:p>
          <a:p>
            <a:pPr marL="292100" lvl="0" indent="-29210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&gt;"/>
            </a:pPr>
            <a:r>
              <a:rPr lang="en-US" sz="1600" dirty="0"/>
              <a:t>(</a:t>
            </a:r>
            <a:r>
              <a:rPr lang="en-US" sz="1600" err="1"/>
              <a:t>Maak</a:t>
            </a:r>
            <a:r>
              <a:rPr lang="en-US" sz="1600" dirty="0"/>
              <a:t> </a:t>
            </a:r>
            <a:r>
              <a:rPr lang="en-US" sz="1600" err="1"/>
              <a:t>definities</a:t>
            </a:r>
            <a:r>
              <a:rPr lang="en-US" sz="1600"/>
              <a:t> concreter.)</a:t>
            </a:r>
            <a:endParaRPr sz="1600"/>
          </a:p>
        </p:txBody>
      </p:sp>
      <p:sp>
        <p:nvSpPr>
          <p:cNvPr id="572" name="Google Shape;572;p5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>
              <a:buSzPts val="2800"/>
            </a:pPr>
            <a:r>
              <a:rPr lang="en-US" dirty="0" err="1"/>
              <a:t>Stap</a:t>
            </a:r>
            <a:r>
              <a:rPr lang="en-US" dirty="0"/>
              <a:t> 6 (oefening): </a:t>
            </a:r>
            <a:r>
              <a:rPr lang="en-US" dirty="0" err="1"/>
              <a:t>Implementatiemodel</a:t>
            </a:r>
            <a:r>
              <a:rPr lang="en-US" dirty="0"/>
              <a:t> </a:t>
            </a:r>
            <a:r>
              <a:rPr lang="en-US"/>
              <a:t>opstellen</a:t>
            </a:r>
            <a:endParaRPr dirty="0"/>
          </a:p>
        </p:txBody>
      </p:sp>
      <p:sp>
        <p:nvSpPr>
          <p:cNvPr id="573" name="Google Shape;573;p59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>
              <a:buSzPts val="2800"/>
            </a:pPr>
            <a:r>
              <a:rPr lang="en-US"/>
              <a:t>Stap 6 (template): Implementatiemodel opstellen</a:t>
            </a:r>
          </a:p>
          <a:p>
            <a:pPr>
              <a:buSzPts val="2800"/>
            </a:pPr>
            <a:endParaRPr lang="en-US" dirty="0"/>
          </a:p>
        </p:txBody>
      </p:sp>
      <p:sp>
        <p:nvSpPr>
          <p:cNvPr id="573" name="Google Shape;573;p59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01D971-8295-499C-AAF6-0E8B34B7EDEB}"/>
              </a:ext>
            </a:extLst>
          </p:cNvPr>
          <p:cNvGrpSpPr/>
          <p:nvPr/>
        </p:nvGrpSpPr>
        <p:grpSpPr>
          <a:xfrm>
            <a:off x="628650" y="1415303"/>
            <a:ext cx="1290919" cy="1156447"/>
            <a:chOff x="726141" y="1916206"/>
            <a:chExt cx="1290919" cy="115644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A0E5C4-3D6D-446D-AF95-5A274B3BBEEE}"/>
                </a:ext>
              </a:extLst>
            </p:cNvPr>
            <p:cNvSpPr/>
            <p:nvPr/>
          </p:nvSpPr>
          <p:spPr>
            <a:xfrm>
              <a:off x="726142" y="2259106"/>
              <a:ext cx="1290918" cy="81354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100">
                  <a:solidFill>
                    <a:schemeClr val="tx1"/>
                  </a:solidFill>
                </a:rPr>
                <a:t>- Attribuut 1</a:t>
              </a:r>
            </a:p>
            <a:p>
              <a:r>
                <a:rPr lang="en-US" sz="1100">
                  <a:solidFill>
                    <a:schemeClr val="tx1"/>
                  </a:solidFill>
                </a:rPr>
                <a:t>- Attribuut 2</a:t>
              </a:r>
              <a:br>
                <a:rPr lang="en-US" sz="1100">
                  <a:solidFill>
                    <a:schemeClr val="tx1"/>
                  </a:solidFill>
                </a:rPr>
              </a:br>
              <a:r>
                <a:rPr lang="en-US" sz="1100">
                  <a:solidFill>
                    <a:schemeClr val="tx1"/>
                  </a:solidFill>
                </a:rPr>
                <a:t>- Attribuut 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61871B-2186-48E1-BA63-8F1B919D454B}"/>
                </a:ext>
              </a:extLst>
            </p:cNvPr>
            <p:cNvSpPr/>
            <p:nvPr/>
          </p:nvSpPr>
          <p:spPr>
            <a:xfrm>
              <a:off x="726141" y="1916206"/>
              <a:ext cx="1290919" cy="3429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Concept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128E50-4540-4B8B-9FA6-602FBEF25139}"/>
              </a:ext>
            </a:extLst>
          </p:cNvPr>
          <p:cNvGrpSpPr/>
          <p:nvPr/>
        </p:nvGrpSpPr>
        <p:grpSpPr>
          <a:xfrm>
            <a:off x="3665444" y="1415303"/>
            <a:ext cx="1290919" cy="1156447"/>
            <a:chOff x="726141" y="1916206"/>
            <a:chExt cx="1290919" cy="115644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14E179-4216-4E9B-908F-0827E4DD98A7}"/>
                </a:ext>
              </a:extLst>
            </p:cNvPr>
            <p:cNvSpPr/>
            <p:nvPr/>
          </p:nvSpPr>
          <p:spPr>
            <a:xfrm>
              <a:off x="726142" y="2259106"/>
              <a:ext cx="1290918" cy="81354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100">
                  <a:solidFill>
                    <a:schemeClr val="tx1"/>
                  </a:solidFill>
                </a:rPr>
                <a:t>- Attribuut 1</a:t>
              </a:r>
            </a:p>
            <a:p>
              <a:r>
                <a:rPr lang="en-US" sz="1100">
                  <a:solidFill>
                    <a:schemeClr val="tx1"/>
                  </a:solidFill>
                </a:rPr>
                <a:t>- Attribuut 2</a:t>
              </a:r>
              <a:br>
                <a:rPr lang="en-US" sz="1100">
                  <a:solidFill>
                    <a:schemeClr val="tx1"/>
                  </a:solidFill>
                </a:rPr>
              </a:br>
              <a:r>
                <a:rPr lang="en-US" sz="1100">
                  <a:solidFill>
                    <a:schemeClr val="tx1"/>
                  </a:solidFill>
                </a:rPr>
                <a:t>- Attribuut 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870DD7-1D35-436D-9150-AF1311845751}"/>
                </a:ext>
              </a:extLst>
            </p:cNvPr>
            <p:cNvSpPr/>
            <p:nvPr/>
          </p:nvSpPr>
          <p:spPr>
            <a:xfrm>
              <a:off x="726141" y="1916206"/>
              <a:ext cx="1290919" cy="3429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Concept 2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F477C11-78CB-4189-BDB3-4CC22F781E48}"/>
              </a:ext>
            </a:extLst>
          </p:cNvPr>
          <p:cNvSpPr txBox="1"/>
          <p:nvPr/>
        </p:nvSpPr>
        <p:spPr>
          <a:xfrm>
            <a:off x="2322980" y="1906121"/>
            <a:ext cx="10623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relatie 1 </a:t>
            </a:r>
            <a:r>
              <a:rPr lang="en-US" sz="1050">
                <a:sym typeface="Wingdings" panose="05000000000000000000" pitchFamily="2" charset="2"/>
              </a:rPr>
              <a:t></a:t>
            </a:r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9CB9C5-8826-4F45-B046-475F7344FDD0}"/>
              </a:ext>
            </a:extLst>
          </p:cNvPr>
          <p:cNvCxnSpPr>
            <a:stCxn id="4" idx="3"/>
            <a:endCxn id="12" idx="1"/>
          </p:cNvCxnSpPr>
          <p:nvPr/>
        </p:nvCxnSpPr>
        <p:spPr>
          <a:xfrm>
            <a:off x="1919569" y="2164977"/>
            <a:ext cx="1745876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472785-1759-4279-8FE6-B9A46F902E8F}"/>
              </a:ext>
            </a:extLst>
          </p:cNvPr>
          <p:cNvGrpSpPr/>
          <p:nvPr/>
        </p:nvGrpSpPr>
        <p:grpSpPr>
          <a:xfrm>
            <a:off x="3665443" y="3237131"/>
            <a:ext cx="1290919" cy="1156447"/>
            <a:chOff x="726141" y="1916206"/>
            <a:chExt cx="1290919" cy="115644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963F6B-FBE7-4734-851E-1E6A9695A0A1}"/>
                </a:ext>
              </a:extLst>
            </p:cNvPr>
            <p:cNvSpPr/>
            <p:nvPr/>
          </p:nvSpPr>
          <p:spPr>
            <a:xfrm>
              <a:off x="726142" y="2259106"/>
              <a:ext cx="1290918" cy="813547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100">
                  <a:solidFill>
                    <a:schemeClr val="tx1"/>
                  </a:solidFill>
                </a:rPr>
                <a:t>- Attribuut 1</a:t>
              </a:r>
            </a:p>
            <a:p>
              <a:r>
                <a:rPr lang="en-US" sz="1100">
                  <a:solidFill>
                    <a:schemeClr val="tx1"/>
                  </a:solidFill>
                </a:rPr>
                <a:t>- Attribuut 2</a:t>
              </a:r>
              <a:br>
                <a:rPr lang="en-US" sz="1100">
                  <a:solidFill>
                    <a:schemeClr val="tx1"/>
                  </a:solidFill>
                </a:rPr>
              </a:br>
              <a:r>
                <a:rPr lang="en-US" sz="1100">
                  <a:solidFill>
                    <a:schemeClr val="tx1"/>
                  </a:solidFill>
                </a:rPr>
                <a:t>- Attribuut 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BDE11D9-E194-4C5B-967A-7567243DF03E}"/>
                </a:ext>
              </a:extLst>
            </p:cNvPr>
            <p:cNvSpPr/>
            <p:nvPr/>
          </p:nvSpPr>
          <p:spPr>
            <a:xfrm>
              <a:off x="726141" y="1916206"/>
              <a:ext cx="1290919" cy="3429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Subconcept 3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31C9C3-057F-4426-B1B4-83B8D7785AB5}"/>
              </a:ext>
            </a:extLst>
          </p:cNvPr>
          <p:cNvCxnSpPr>
            <a:cxnSpLocks/>
            <a:stCxn id="21" idx="0"/>
            <a:endCxn id="12" idx="2"/>
          </p:cNvCxnSpPr>
          <p:nvPr/>
        </p:nvCxnSpPr>
        <p:spPr>
          <a:xfrm flipV="1">
            <a:off x="4310903" y="2571750"/>
            <a:ext cx="1" cy="665381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4642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8" name="Google Shape;578;p60"/>
          <p:cNvCxnSpPr/>
          <p:nvPr/>
        </p:nvCxnSpPr>
        <p:spPr>
          <a:xfrm rot="10800000">
            <a:off x="1655600" y="2320139"/>
            <a:ext cx="0" cy="10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9" name="Google Shape;579;p6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8231165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>
              <a:buSzPts val="2800"/>
            </a:pPr>
            <a:r>
              <a:rPr lang="en-US" dirty="0" err="1"/>
              <a:t>Stap</a:t>
            </a:r>
            <a:r>
              <a:rPr lang="en-US"/>
              <a:t> 6 (voorbeeldoplossing): Implementatiemodel</a:t>
            </a:r>
          </a:p>
        </p:txBody>
      </p:sp>
      <p:sp>
        <p:nvSpPr>
          <p:cNvPr id="580" name="Google Shape;580;p60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graphicFrame>
        <p:nvGraphicFramePr>
          <p:cNvPr id="581" name="Google Shape;581;p60"/>
          <p:cNvGraphicFramePr/>
          <p:nvPr/>
        </p:nvGraphicFramePr>
        <p:xfrm>
          <a:off x="902835" y="3331269"/>
          <a:ext cx="2498425" cy="1530025"/>
        </p:xfrm>
        <a:graphic>
          <a:graphicData uri="http://schemas.openxmlformats.org/drawingml/2006/table">
            <a:tbl>
              <a:tblPr>
                <a:noFill/>
                <a:tableStyleId>{A016C98E-0A31-45E3-A1E9-6728386A4D09}</a:tableStyleId>
              </a:tblPr>
              <a:tblGrid>
                <a:gridCol w="249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7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434343"/>
                          </a:solidFill>
                        </a:rPr>
                        <a:t>Dier</a:t>
                      </a:r>
                      <a:endParaRPr sz="1500" b="1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74300" marB="7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2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/>
                        <a:t>i</a:t>
                      </a:r>
                      <a:r>
                        <a:rPr lang="en-US" sz="1100" u="none" strike="noStrike" cap="none"/>
                        <a:t>dentificatie 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/>
                        <a:t>n</a:t>
                      </a:r>
                      <a:r>
                        <a:rPr lang="en-US" sz="1100" u="none" strike="noStrike" cap="none"/>
                        <a:t>aam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/>
                        <a:t>soortnaam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/>
                        <a:t>g</a:t>
                      </a:r>
                      <a:r>
                        <a:rPr lang="en-US" sz="1100" u="none" strike="noStrike" cap="none"/>
                        <a:t>eboortedatum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/>
                        <a:t>f</a:t>
                      </a:r>
                      <a:r>
                        <a:rPr lang="en-US" sz="1100" u="none" strike="noStrike" cap="none"/>
                        <a:t>oto</a:t>
                      </a:r>
                      <a:endParaRPr sz="1100"/>
                    </a:p>
                  </a:txBody>
                  <a:tcPr marL="91425" marR="91425" marT="74300" marB="7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82" name="Google Shape;582;p60"/>
          <p:cNvGraphicFramePr/>
          <p:nvPr/>
        </p:nvGraphicFramePr>
        <p:xfrm>
          <a:off x="5782562" y="3281250"/>
          <a:ext cx="2498425" cy="1637025"/>
        </p:xfrm>
        <a:graphic>
          <a:graphicData uri="http://schemas.openxmlformats.org/drawingml/2006/table">
            <a:tbl>
              <a:tblPr>
                <a:noFill/>
                <a:tableStyleId>{A016C98E-0A31-45E3-A1E9-6728386A4D09}</a:tableStyleId>
              </a:tblPr>
              <a:tblGrid>
                <a:gridCol w="249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2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b="1">
                          <a:solidFill>
                            <a:srgbClr val="FFFFFF"/>
                          </a:solidFill>
                        </a:rPr>
                        <a:t>                    </a:t>
                      </a:r>
                      <a:r>
                        <a:rPr lang="en-US" sz="1500" b="1">
                          <a:solidFill>
                            <a:srgbClr val="434343"/>
                          </a:solidFill>
                        </a:rPr>
                        <a:t>   </a:t>
                      </a:r>
                      <a:r>
                        <a:rPr lang="en-US" sz="1500" b="1" i="1">
                          <a:solidFill>
                            <a:srgbClr val="434343"/>
                          </a:solidFill>
                        </a:rPr>
                        <a:t>Organisatie</a:t>
                      </a:r>
                      <a:r>
                        <a:rPr lang="en-US" sz="1500" b="1">
                          <a:solidFill>
                            <a:srgbClr val="434343"/>
                          </a:solidFill>
                        </a:rPr>
                        <a:t/>
                      </a:r>
                      <a:br>
                        <a:rPr lang="en-US" sz="1500" b="1">
                          <a:solidFill>
                            <a:srgbClr val="434343"/>
                          </a:solidFill>
                        </a:rPr>
                      </a:br>
                      <a:r>
                        <a:rPr lang="en-US" sz="1500" b="1" u="none" strike="noStrike" cap="none">
                          <a:solidFill>
                            <a:srgbClr val="434343"/>
                          </a:solidFill>
                        </a:rPr>
                        <a:t>Asiel</a:t>
                      </a:r>
                      <a:endParaRPr sz="1500" b="1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74300" marB="7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1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/>
                        <a:t>i</a:t>
                      </a:r>
                      <a:r>
                        <a:rPr lang="en-US" sz="1100" u="none" strike="noStrike" cap="none"/>
                        <a:t>dentificatie 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/>
                        <a:t>n</a:t>
                      </a:r>
                      <a:r>
                        <a:rPr lang="en-US" sz="1100" u="none" strike="noStrike" cap="none"/>
                        <a:t>aam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/>
                        <a:t>w</a:t>
                      </a:r>
                      <a:r>
                        <a:rPr lang="en-US" sz="1100" u="none" strike="noStrike" cap="none"/>
                        <a:t>ebsite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/>
                        <a:t>c</a:t>
                      </a:r>
                      <a:r>
                        <a:rPr lang="en-US" sz="1100" u="none" strike="noStrike" cap="none"/>
                        <a:t>ontactinformatie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/>
                        <a:t>maximaleCapaciteit</a:t>
                      </a:r>
                      <a:endParaRPr sz="1100"/>
                    </a:p>
                  </a:txBody>
                  <a:tcPr marL="91425" marR="91425" marT="74300" marB="7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83" name="Google Shape;583;p60"/>
          <p:cNvCxnSpPr/>
          <p:nvPr/>
        </p:nvCxnSpPr>
        <p:spPr>
          <a:xfrm rot="10800000" flipH="1">
            <a:off x="3411463" y="4133300"/>
            <a:ext cx="2375700" cy="8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84" name="Google Shape;584;p60"/>
          <p:cNvSpPr txBox="1"/>
          <p:nvPr/>
        </p:nvSpPr>
        <p:spPr>
          <a:xfrm>
            <a:off x="3706439" y="3746840"/>
            <a:ext cx="173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opgevangen door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85" name="Google Shape;585;p60"/>
          <p:cNvGraphicFramePr/>
          <p:nvPr/>
        </p:nvGraphicFramePr>
        <p:xfrm>
          <a:off x="863020" y="1056051"/>
          <a:ext cx="2498425" cy="1277125"/>
        </p:xfrm>
        <a:graphic>
          <a:graphicData uri="http://schemas.openxmlformats.org/drawingml/2006/table">
            <a:tbl>
              <a:tblPr>
                <a:noFill/>
                <a:tableStyleId>{A016C98E-0A31-45E3-A1E9-6728386A4D09}</a:tableStyleId>
              </a:tblPr>
              <a:tblGrid>
                <a:gridCol w="249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434343"/>
                          </a:solidFill>
                        </a:rPr>
                        <a:t>Persoon</a:t>
                      </a:r>
                      <a:endParaRPr sz="1500" b="1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74300" marB="7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/>
                        <a:t>id</a:t>
                      </a:r>
                      <a:r>
                        <a:rPr lang="en-US" sz="1100" u="none" strike="noStrike" cap="none"/>
                        <a:t>entificatie 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/>
                        <a:t>v</a:t>
                      </a:r>
                      <a:r>
                        <a:rPr lang="en-US" sz="1100" u="none" strike="noStrike" cap="none"/>
                        <a:t>oornaam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/>
                        <a:t>n</a:t>
                      </a:r>
                      <a:r>
                        <a:rPr lang="en-US" sz="1100" u="none" strike="noStrike" cap="none"/>
                        <a:t>aam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/>
                        <a:t>c</a:t>
                      </a:r>
                      <a:r>
                        <a:rPr lang="en-US" sz="1100" u="none" strike="noStrike" cap="none"/>
                        <a:t>ontactInformatie</a:t>
                      </a:r>
                      <a:endParaRPr sz="1100"/>
                    </a:p>
                  </a:txBody>
                  <a:tcPr marL="91425" marR="91425" marT="74300" marB="7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86" name="Google Shape;586;p60"/>
          <p:cNvCxnSpPr/>
          <p:nvPr/>
        </p:nvCxnSpPr>
        <p:spPr>
          <a:xfrm flipH="1">
            <a:off x="2587613" y="2343325"/>
            <a:ext cx="5100" cy="9945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87" name="Google Shape;587;p60"/>
          <p:cNvSpPr txBox="1"/>
          <p:nvPr/>
        </p:nvSpPr>
        <p:spPr>
          <a:xfrm>
            <a:off x="2192614" y="2711670"/>
            <a:ext cx="173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dopteert</a:t>
            </a:r>
            <a:endParaRPr sz="1200"/>
          </a:p>
        </p:txBody>
      </p:sp>
      <p:graphicFrame>
        <p:nvGraphicFramePr>
          <p:cNvPr id="588" name="Google Shape;588;p60"/>
          <p:cNvGraphicFramePr/>
          <p:nvPr/>
        </p:nvGraphicFramePr>
        <p:xfrm>
          <a:off x="5716205" y="1113862"/>
          <a:ext cx="2498425" cy="1531640"/>
        </p:xfrm>
        <a:graphic>
          <a:graphicData uri="http://schemas.openxmlformats.org/drawingml/2006/table">
            <a:tbl>
              <a:tblPr>
                <a:noFill/>
                <a:tableStyleId>{A016C98E-0A31-45E3-A1E9-6728386A4D09}</a:tableStyleId>
              </a:tblPr>
              <a:tblGrid>
                <a:gridCol w="249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2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434343"/>
                          </a:solidFill>
                        </a:rPr>
                        <a:t>Adres</a:t>
                      </a:r>
                      <a:endParaRPr sz="1500" b="1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74300" marB="7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/>
                        <a:t>s</a:t>
                      </a:r>
                      <a:r>
                        <a:rPr lang="en-US" sz="1100" u="none" strike="noStrike" cap="none"/>
                        <a:t>traat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/>
                        <a:t>h</a:t>
                      </a:r>
                      <a:r>
                        <a:rPr lang="en-US" sz="1100" u="none" strike="noStrike" cap="none"/>
                        <a:t>uisnummer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/>
                        <a:t>b</a:t>
                      </a:r>
                      <a:r>
                        <a:rPr lang="en-US" sz="1100" u="none" strike="noStrike" cap="none"/>
                        <a:t>usnummer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/>
                        <a:t>p</a:t>
                      </a:r>
                      <a:r>
                        <a:rPr lang="en-US" sz="1100" u="none" strike="noStrike" cap="none"/>
                        <a:t>ostcode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/>
                        <a:t>g</a:t>
                      </a:r>
                      <a:r>
                        <a:rPr lang="en-US" sz="1100" u="none" strike="noStrike" cap="none"/>
                        <a:t>emeente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/>
                        <a:t>l</a:t>
                      </a:r>
                      <a:r>
                        <a:rPr lang="en-US" sz="1100" u="none" strike="noStrike" cap="none"/>
                        <a:t>and</a:t>
                      </a:r>
                      <a:endParaRPr sz="1100"/>
                    </a:p>
                  </a:txBody>
                  <a:tcPr marL="91425" marR="91425" marT="74300" marB="7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89" name="Google Shape;589;p60"/>
          <p:cNvCxnSpPr/>
          <p:nvPr/>
        </p:nvCxnSpPr>
        <p:spPr>
          <a:xfrm>
            <a:off x="3387822" y="1610150"/>
            <a:ext cx="2310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90" name="Google Shape;590;p60"/>
          <p:cNvSpPr txBox="1"/>
          <p:nvPr/>
        </p:nvSpPr>
        <p:spPr>
          <a:xfrm>
            <a:off x="3719710" y="1245179"/>
            <a:ext cx="173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60"/>
          <p:cNvSpPr txBox="1"/>
          <p:nvPr/>
        </p:nvSpPr>
        <p:spPr>
          <a:xfrm>
            <a:off x="3653353" y="1245179"/>
            <a:ext cx="173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eeft adres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60"/>
          <p:cNvSpPr txBox="1"/>
          <p:nvPr/>
        </p:nvSpPr>
        <p:spPr>
          <a:xfrm>
            <a:off x="5630792" y="2765584"/>
            <a:ext cx="173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eeft adres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3" name="Google Shape;593;p60"/>
          <p:cNvCxnSpPr/>
          <p:nvPr/>
        </p:nvCxnSpPr>
        <p:spPr>
          <a:xfrm rot="10800000">
            <a:off x="7103816" y="2661444"/>
            <a:ext cx="0" cy="6189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94" name="Google Shape;594;p60"/>
          <p:cNvCxnSpPr/>
          <p:nvPr/>
        </p:nvCxnSpPr>
        <p:spPr>
          <a:xfrm>
            <a:off x="3359663" y="2335925"/>
            <a:ext cx="2427300" cy="954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95" name="Google Shape;595;p60"/>
          <p:cNvSpPr txBox="1"/>
          <p:nvPr/>
        </p:nvSpPr>
        <p:spPr>
          <a:xfrm rot="1296573">
            <a:off x="3825962" y="2551993"/>
            <a:ext cx="1730207" cy="230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ontactpersoon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ij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60"/>
          <p:cNvSpPr txBox="1"/>
          <p:nvPr/>
        </p:nvSpPr>
        <p:spPr>
          <a:xfrm>
            <a:off x="2163463" y="3098200"/>
            <a:ext cx="424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0..*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60"/>
          <p:cNvSpPr txBox="1"/>
          <p:nvPr/>
        </p:nvSpPr>
        <p:spPr>
          <a:xfrm>
            <a:off x="5292013" y="1351625"/>
            <a:ext cx="424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1..*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60"/>
          <p:cNvSpPr txBox="1"/>
          <p:nvPr/>
        </p:nvSpPr>
        <p:spPr>
          <a:xfrm>
            <a:off x="7163513" y="2668350"/>
            <a:ext cx="424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1..*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60"/>
          <p:cNvSpPr txBox="1"/>
          <p:nvPr/>
        </p:nvSpPr>
        <p:spPr>
          <a:xfrm>
            <a:off x="5403888" y="3818375"/>
            <a:ext cx="424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0..1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60"/>
          <p:cNvSpPr txBox="1"/>
          <p:nvPr/>
        </p:nvSpPr>
        <p:spPr>
          <a:xfrm>
            <a:off x="312414" y="2651095"/>
            <a:ext cx="173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heeft baasje</a:t>
            </a:r>
            <a:endParaRPr sz="1200"/>
          </a:p>
        </p:txBody>
      </p:sp>
      <p:sp>
        <p:nvSpPr>
          <p:cNvPr id="601" name="Google Shape;601;p60"/>
          <p:cNvSpPr txBox="1"/>
          <p:nvPr/>
        </p:nvSpPr>
        <p:spPr>
          <a:xfrm>
            <a:off x="1401463" y="2336200"/>
            <a:ext cx="424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60"/>
          <p:cNvSpPr txBox="1"/>
          <p:nvPr/>
        </p:nvSpPr>
        <p:spPr>
          <a:xfrm>
            <a:off x="3382663" y="2107600"/>
            <a:ext cx="424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 txBox="1">
            <a:spLocks noGrp="1"/>
          </p:cNvSpPr>
          <p:nvPr>
            <p:ph type="body" idx="1"/>
          </p:nvPr>
        </p:nvSpPr>
        <p:spPr>
          <a:xfrm>
            <a:off x="1022700" y="1951350"/>
            <a:ext cx="7098600" cy="37443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https://www.adopteereendier.be/</a:t>
            </a:r>
            <a:endParaRPr sz="3600"/>
          </a:p>
        </p:txBody>
      </p:sp>
      <p:sp>
        <p:nvSpPr>
          <p:cNvPr id="609" name="Google Shape;609;p6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Mogelijke applicatie</a:t>
            </a:r>
            <a:endParaRPr/>
          </a:p>
        </p:txBody>
      </p:sp>
      <p:sp>
        <p:nvSpPr>
          <p:cNvPr id="610" name="Google Shape;610;p61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500" cy="196200"/>
          </a:xfrm>
          <a:prstGeom prst="rect">
            <a:avLst/>
          </a:prstGeom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EAA6C3-83EC-48C5-8301-B1408333E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31908"/>
            <a:ext cx="7886700" cy="1481787"/>
          </a:xfrm>
        </p:spPr>
        <p:txBody>
          <a:bodyPr/>
          <a:lstStyle/>
          <a:p>
            <a:pPr marL="95250" indent="0" algn="ctr">
              <a:buNone/>
            </a:pPr>
            <a:r>
              <a:rPr lang="en-US" sz="9600"/>
              <a:t>OSLO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05885-9B1E-494C-9B76-CF8D21067F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15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2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sp>
        <p:nvSpPr>
          <p:cNvPr id="616" name="Google Shape;616;p62"/>
          <p:cNvSpPr txBox="1">
            <a:spLocks noGrp="1"/>
          </p:cNvSpPr>
          <p:nvPr>
            <p:ph type="title"/>
          </p:nvPr>
        </p:nvSpPr>
        <p:spPr>
          <a:xfrm>
            <a:off x="899593" y="1501900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lang="en-US" b="1"/>
              <a:t>Slot</a:t>
            </a:r>
            <a:endParaRPr b="1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3"/>
          <p:cNvSpPr txBox="1">
            <a:spLocks noGrp="1"/>
          </p:cNvSpPr>
          <p:nvPr>
            <p:ph type="title"/>
          </p:nvPr>
        </p:nvSpPr>
        <p:spPr>
          <a:xfrm>
            <a:off x="405713" y="106632"/>
            <a:ext cx="7886700" cy="7383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Naar een standaard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23" name="Google Shape;623;p63"/>
          <p:cNvSpPr txBox="1">
            <a:spLocks noGrp="1"/>
          </p:cNvSpPr>
          <p:nvPr>
            <p:ph type="sldNum" idx="12"/>
          </p:nvPr>
        </p:nvSpPr>
        <p:spPr>
          <a:xfrm>
            <a:off x="6123508" y="3641964"/>
            <a:ext cx="511800" cy="147000"/>
          </a:xfrm>
          <a:prstGeom prst="rect">
            <a:avLst/>
          </a:prstGeom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  <p:pic>
        <p:nvPicPr>
          <p:cNvPr id="624" name="Google Shape;62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197" y="550950"/>
            <a:ext cx="7973606" cy="4371188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3"/>
          <p:cNvSpPr txBox="1"/>
          <p:nvPr/>
        </p:nvSpPr>
        <p:spPr>
          <a:xfrm>
            <a:off x="613181" y="4922138"/>
            <a:ext cx="5008200" cy="1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latin typeface="Calibri"/>
                <a:ea typeface="Calibri"/>
                <a:cs typeface="Calibri"/>
                <a:sym typeface="Calibri"/>
              </a:rPr>
              <a:t>Bron: Proces en methode voor de erkenning van datastandaarden </a:t>
            </a:r>
            <a:endParaRPr sz="1100" i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64180-EFE5-4140-BF3F-EDE639D142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 lang="en-US"/>
          </a:p>
        </p:txBody>
      </p: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073C295-48DC-4D4D-8713-92FB1EC3B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2" y="114300"/>
            <a:ext cx="45243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899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5"/>
          <p:cNvSpPr txBox="1">
            <a:spLocks noGrp="1"/>
          </p:cNvSpPr>
          <p:nvPr>
            <p:ph type="body" idx="1"/>
          </p:nvPr>
        </p:nvSpPr>
        <p:spPr>
          <a:xfrm>
            <a:off x="462750" y="323819"/>
            <a:ext cx="8218500" cy="3744300"/>
          </a:xfrm>
          <a:prstGeom prst="rect">
            <a:avLst/>
          </a:prstGeom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indent="0" algn="ctr">
              <a:buNone/>
            </a:pPr>
            <a:r>
              <a:rPr lang="en-US" sz="6600" err="1"/>
              <a:t>Hebben</a:t>
            </a:r>
            <a:r>
              <a:rPr lang="en-US" sz="6600"/>
              <a:t> we </a:t>
            </a:r>
            <a:r>
              <a:rPr lang="en-US" sz="6600" err="1"/>
              <a:t>jullie</a:t>
            </a:r>
            <a:r>
              <a:rPr lang="en-US" sz="6600"/>
              <a:t> </a:t>
            </a:r>
            <a:br>
              <a:rPr lang="en-US" sz="6600"/>
            </a:br>
            <a:r>
              <a:rPr lang="en-US" sz="6600" err="1">
                <a:highlight>
                  <a:srgbClr val="FFFF00"/>
                </a:highlight>
              </a:rPr>
              <a:t>verwachtingen</a:t>
            </a:r>
            <a:r>
              <a:rPr lang="en-US" sz="6600">
                <a:highlight>
                  <a:srgbClr val="FFFF00"/>
                </a:highlight>
              </a:rPr>
              <a:t> </a:t>
            </a:r>
            <a:r>
              <a:rPr lang="en-US" sz="6600" err="1">
                <a:highlight>
                  <a:srgbClr val="FFFF00"/>
                </a:highlight>
              </a:rPr>
              <a:t>ingevuld</a:t>
            </a:r>
            <a:r>
              <a:rPr lang="en-US" sz="6600"/>
              <a:t>?</a:t>
            </a:r>
          </a:p>
        </p:txBody>
      </p:sp>
      <p:sp>
        <p:nvSpPr>
          <p:cNvPr id="640" name="Google Shape;640;p65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B4B276-8DC2-4D8D-8E62-E5AD61F021D7}"/>
              </a:ext>
            </a:extLst>
          </p:cNvPr>
          <p:cNvSpPr txBox="1"/>
          <p:nvPr/>
        </p:nvSpPr>
        <p:spPr>
          <a:xfrm>
            <a:off x="1971285" y="4143766"/>
            <a:ext cx="52092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(</a:t>
            </a:r>
            <a:r>
              <a:rPr lang="nl-BE" sz="2800" dirty="0"/>
              <a:t>Antwoorden </a:t>
            </a:r>
            <a:r>
              <a:rPr lang="en-US" sz="2800"/>
              <a:t>via chat: +1/-1)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6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  <p:pic>
        <p:nvPicPr>
          <p:cNvPr id="4" name="Picture 4" descr="A group of people in a room&#10;&#10;Description generated with very high confidence">
            <a:extLst>
              <a:ext uri="{FF2B5EF4-FFF2-40B4-BE49-F238E27FC236}">
                <a16:creationId xmlns:a16="http://schemas.microsoft.com/office/drawing/2014/main" id="{14AF6D9E-CE1B-4D03-8EF3-8BA459E72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388" y="-3726"/>
            <a:ext cx="4567178" cy="5160023"/>
          </a:xfrm>
          <a:prstGeom prst="rect">
            <a:avLst/>
          </a:prstGeom>
        </p:spPr>
      </p:pic>
      <p:sp>
        <p:nvSpPr>
          <p:cNvPr id="6" name="Google Shape;609;p61">
            <a:extLst>
              <a:ext uri="{FF2B5EF4-FFF2-40B4-BE49-F238E27FC236}">
                <a16:creationId xmlns:a16="http://schemas.microsoft.com/office/drawing/2014/main" id="{B7A9D079-8CF9-4680-8E7B-B44D5BDD5E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007" y="273844"/>
            <a:ext cx="7886700" cy="7383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r>
              <a:rPr lang="en-US"/>
              <a:t>OSLO </a:t>
            </a:r>
            <a:r>
              <a:rPr lang="en-US" err="1"/>
              <a:t>Opleidingen</a:t>
            </a:r>
          </a:p>
        </p:txBody>
      </p:sp>
      <p:sp>
        <p:nvSpPr>
          <p:cNvPr id="7" name="Google Shape;571;p59">
            <a:extLst>
              <a:ext uri="{FF2B5EF4-FFF2-40B4-BE49-F238E27FC236}">
                <a16:creationId xmlns:a16="http://schemas.microsoft.com/office/drawing/2014/main" id="{CDDA3030-3BB5-40E0-993B-845BCADA80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007" y="957447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292100" indent="-292100" algn="just">
              <a:buSzPts val="1600"/>
            </a:pPr>
            <a:endParaRPr lang="en-US" sz="1600"/>
          </a:p>
          <a:p>
            <a:pPr marL="292100" indent="-292100" algn="just">
              <a:buSzPts val="1600"/>
            </a:pPr>
            <a:r>
              <a:rPr lang="en-US" sz="1600"/>
              <a:t>Inspiratiesessie open data</a:t>
            </a:r>
            <a:r>
              <a:rPr lang="en-US" sz="1600" dirty="0"/>
              <a:t>: 6 </a:t>
            </a:r>
            <a:r>
              <a:rPr lang="en-US" sz="1600" err="1"/>
              <a:t>april</a:t>
            </a:r>
            <a:endParaRPr lang="en-US" sz="1600"/>
          </a:p>
          <a:p>
            <a:pPr marL="292100" indent="-292100" algn="just">
              <a:buSzPts val="1600"/>
            </a:pPr>
            <a:r>
              <a:rPr lang="en-US" sz="1600"/>
              <a:t>Business </a:t>
            </a:r>
            <a:r>
              <a:rPr lang="en-US" sz="1600" err="1"/>
              <a:t>verantwoordelijke</a:t>
            </a:r>
            <a:r>
              <a:rPr lang="en-US" sz="1600"/>
              <a:t>: 10 </a:t>
            </a:r>
            <a:r>
              <a:rPr lang="en-US" sz="1600" err="1"/>
              <a:t>april</a:t>
            </a:r>
            <a:endParaRPr lang="en-US" sz="1600"/>
          </a:p>
          <a:p>
            <a:pPr marL="292100" indent="-292100" algn="just">
              <a:buSzPts val="1600"/>
            </a:pPr>
            <a:r>
              <a:rPr lang="en-US" sz="1600" err="1"/>
              <a:t>Inspiratiesessie</a:t>
            </a:r>
            <a:r>
              <a:rPr lang="en-US" sz="1600"/>
              <a:t> SOLID: 14 </a:t>
            </a:r>
            <a:r>
              <a:rPr lang="en-US" sz="1600" err="1"/>
              <a:t>april</a:t>
            </a:r>
            <a:endParaRPr lang="en-US" sz="1600"/>
          </a:p>
          <a:p>
            <a:pPr marL="292100" indent="-292100" algn="just">
              <a:buSzPts val="1600"/>
            </a:pPr>
            <a:r>
              <a:rPr lang="en-US" sz="1600" err="1"/>
              <a:t>Ontwikkelaar</a:t>
            </a:r>
            <a:r>
              <a:rPr lang="en-US" sz="1600"/>
              <a:t>: 17 </a:t>
            </a:r>
            <a:r>
              <a:rPr lang="en-US" sz="1600" err="1"/>
              <a:t>april</a:t>
            </a:r>
            <a:endParaRPr lang="en-US" sz="1600"/>
          </a:p>
          <a:p>
            <a:pPr marL="292100" indent="-292100" algn="just">
              <a:buSzPts val="1600"/>
            </a:pPr>
            <a:r>
              <a:rPr lang="en-US" sz="1600"/>
              <a:t>Hoe maak ik een OSLO-standaard: 20 </a:t>
            </a:r>
            <a:r>
              <a:rPr lang="en-US" sz="1600" err="1"/>
              <a:t>april</a:t>
            </a:r>
            <a:endParaRPr lang="en-US" sz="1600"/>
          </a:p>
          <a:p>
            <a:pPr marL="292100" indent="-292100" algn="just">
              <a:buSzPts val="1600"/>
            </a:pPr>
            <a:endParaRPr lang="en-US" sz="1600"/>
          </a:p>
          <a:p>
            <a:pPr marL="292100" indent="-292100" algn="just">
              <a:buSzPts val="1600"/>
            </a:pPr>
            <a:r>
              <a:rPr lang="en-US" sz="1600" err="1"/>
              <a:t>Inschrijven</a:t>
            </a:r>
            <a:r>
              <a:rPr lang="en-US" sz="1600"/>
              <a:t> is gratis, maar </a:t>
            </a:r>
            <a:r>
              <a:rPr lang="en-US" sz="1600" err="1"/>
              <a:t>verplicht</a:t>
            </a:r>
            <a:r>
              <a:rPr lang="en-US" sz="1600"/>
              <a:t>.</a:t>
            </a:r>
          </a:p>
          <a:p>
            <a:pPr marL="292100" indent="-292100" algn="just">
              <a:buSzPts val="1600"/>
            </a:pPr>
            <a:endParaRPr lang="en-US" sz="1600"/>
          </a:p>
          <a:p>
            <a:pPr marL="292100" indent="-292100" algn="just">
              <a:buSzPts val="1600"/>
            </a:pPr>
            <a:r>
              <a:rPr lang="en-US" sz="1600" dirty="0">
                <a:hlinkClick r:id="rId4"/>
              </a:rPr>
              <a:t>https://data.vlaanderen.be/cms/events.html</a:t>
            </a:r>
            <a:endParaRPr lang="en-US"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7"/>
          <p:cNvSpPr txBox="1">
            <a:spLocks noGrp="1"/>
          </p:cNvSpPr>
          <p:nvPr>
            <p:ph type="title"/>
          </p:nvPr>
        </p:nvSpPr>
        <p:spPr>
          <a:xfrm>
            <a:off x="674695" y="1126425"/>
            <a:ext cx="5829300" cy="1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 b="1">
                <a:latin typeface="Arial"/>
                <a:ea typeface="Arial"/>
                <a:cs typeface="Arial"/>
                <a:sym typeface="Arial"/>
              </a:rPr>
              <a:t>Bedankt!</a:t>
            </a:r>
            <a:endParaRPr sz="60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628650" y="248612"/>
            <a:ext cx="7886700" cy="46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</a:pPr>
            <a:r>
              <a:rPr lang="en-US" sz="8300"/>
              <a:t>BANK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  <p:pic>
        <p:nvPicPr>
          <p:cNvPr id="131" name="Google Shape;131;p22" descr="A close up of a building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2753" y="1502379"/>
            <a:ext cx="2851543" cy="2135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 descr="A close up of a bench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9703" y="1505133"/>
            <a:ext cx="2144018" cy="2135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8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sp>
        <p:nvSpPr>
          <p:cNvPr id="662" name="Google Shape;662;p68"/>
          <p:cNvSpPr txBox="1">
            <a:spLocks noGrp="1"/>
          </p:cNvSpPr>
          <p:nvPr>
            <p:ph type="title"/>
          </p:nvPr>
        </p:nvSpPr>
        <p:spPr>
          <a:xfrm>
            <a:off x="899593" y="1501900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lang="en-US"/>
              <a:t>Voorstellen informatiemodel aan de andere groepen (10')</a:t>
            </a:r>
            <a:endParaRPr/>
          </a:p>
        </p:txBody>
      </p:sp>
      <p:pic>
        <p:nvPicPr>
          <p:cNvPr id="663" name="Google Shape;663;p68" descr="A person posing for the camera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0400" y="169832"/>
            <a:ext cx="592931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9"/>
          <p:cNvSpPr txBox="1">
            <a:spLocks noGrp="1"/>
          </p:cNvSpPr>
          <p:nvPr>
            <p:ph type="subTitle" idx="1"/>
          </p:nvPr>
        </p:nvSpPr>
        <p:spPr>
          <a:xfrm>
            <a:off x="1813992" y="3705876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sp>
        <p:nvSpPr>
          <p:cNvPr id="669" name="Google Shape;669;p69"/>
          <p:cNvSpPr txBox="1">
            <a:spLocks noGrp="1"/>
          </p:cNvSpPr>
          <p:nvPr>
            <p:ph type="title"/>
          </p:nvPr>
        </p:nvSpPr>
        <p:spPr>
          <a:xfrm>
            <a:off x="899593" y="1501900"/>
            <a:ext cx="7772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lang="en-US"/>
              <a:t>Back-Up slides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5" descr="Afbeelding met buiten, object, gebouw, water&#10;&#10;Beschrijving is gegenereerd met zeer hoge betrouwbaarheid">
            <a:extLst>
              <a:ext uri="{FF2B5EF4-FFF2-40B4-BE49-F238E27FC236}">
                <a16:creationId xmlns:a16="http://schemas.microsoft.com/office/drawing/2014/main" id="{03F969C8-9684-42E9-B6F1-61342F299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8" t="54" r="11451"/>
          <a:stretch/>
        </p:blipFill>
        <p:spPr>
          <a:xfrm>
            <a:off x="-1565" y="-583"/>
            <a:ext cx="9146706" cy="514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0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0"/>
          <p:cNvSpPr txBox="1">
            <a:spLocks noGrp="1"/>
          </p:cNvSpPr>
          <p:nvPr>
            <p:ph type="sldNum" idx="12"/>
          </p:nvPr>
        </p:nvSpPr>
        <p:spPr>
          <a:xfrm>
            <a:off x="8020802" y="4919128"/>
            <a:ext cx="682500" cy="196200"/>
          </a:xfrm>
          <a:prstGeom prst="rect">
            <a:avLst/>
          </a:prstGeom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  <p:pic>
        <p:nvPicPr>
          <p:cNvPr id="676" name="Google Shape;67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26" y="842225"/>
            <a:ext cx="8134901" cy="39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Gebruikte terminologie (3)</a:t>
            </a:r>
            <a:endParaRPr/>
          </a:p>
        </p:txBody>
      </p:sp>
      <p:sp>
        <p:nvSpPr>
          <p:cNvPr id="682" name="Google Shape;682;p71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OSLO Opleidingsdag - Track Business Analist</a:t>
            </a:r>
            <a:endParaRPr/>
          </a:p>
        </p:txBody>
      </p:sp>
      <p:sp>
        <p:nvSpPr>
          <p:cNvPr id="683" name="Google Shape;683;p71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  <p:sp>
        <p:nvSpPr>
          <p:cNvPr id="684" name="Google Shape;684;p71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5200"/>
              <a:buNone/>
            </a:pPr>
            <a:r>
              <a:rPr lang="en-US" sz="5200"/>
              <a:t>Andere termen?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Gebruikte terminologie (1)</a:t>
            </a:r>
            <a:endParaRPr/>
          </a:p>
        </p:txBody>
      </p:sp>
      <p:sp>
        <p:nvSpPr>
          <p:cNvPr id="690" name="Google Shape;690;p72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OSLO Opleidingsdag - Track Business Analist</a:t>
            </a:r>
            <a:endParaRPr/>
          </a:p>
        </p:txBody>
      </p:sp>
      <p:sp>
        <p:nvSpPr>
          <p:cNvPr id="691" name="Google Shape;691;p72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  <p:sp>
        <p:nvSpPr>
          <p:cNvPr id="692" name="Google Shape;692;p72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8012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Linked data:</a:t>
            </a:r>
            <a:endParaRPr/>
          </a:p>
          <a:p>
            <a:pPr marL="292100" marR="0" lvl="0" indent="-2984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</a:pPr>
            <a:r>
              <a:rPr lang="en-US"/>
              <a:t>Linked data is een technische digitale methode voor het publiceren van gestructureerde gegevens, zodanig dat deze beschikbaar gemaakt kunnen worden op het internet en daardoor ook beter bruikbaar zijn (wikipedia)</a:t>
            </a:r>
            <a:endParaRPr/>
          </a:p>
          <a:p>
            <a:pPr marL="292100" marR="0" lvl="0" indent="-2984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</a:pPr>
            <a:r>
              <a:rPr lang="en-US"/>
              <a:t>Basis is het gebruik van URIs en standaarden (technisch en semantisch)</a:t>
            </a:r>
            <a:endParaRPr/>
          </a:p>
          <a:p>
            <a:pPr marL="673100" lvl="1" indent="-2730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Char char="▪"/>
            </a:pPr>
            <a:r>
              <a:rPr lang="en-US"/>
              <a:t>Uniek identificeren van dingen</a:t>
            </a:r>
            <a:endParaRPr/>
          </a:p>
          <a:p>
            <a:pPr marL="673100" lvl="1" indent="-2730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Char char="▪"/>
            </a:pPr>
            <a:r>
              <a:rPr lang="en-US"/>
              <a:t>Opzoekbaarheid van informatie over die dingen via URIs</a:t>
            </a:r>
            <a:endParaRPr/>
          </a:p>
          <a:p>
            <a:pPr marL="673100" lvl="1" indent="-2730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Char char="▪"/>
            </a:pPr>
            <a:r>
              <a:rPr lang="en-US"/>
              <a:t>Het linken van de dingen aan elkaar en dus verrijken van de informatie</a:t>
            </a:r>
            <a:endParaRPr/>
          </a:p>
          <a:p>
            <a:pPr marL="673100" lvl="1" indent="-2730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Char char="▪"/>
            </a:pPr>
            <a:r>
              <a:rPr lang="en-US"/>
              <a:t>Verwerken van de gelinkte informatie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3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u="sng"/>
              <a:t>Benaming</a:t>
            </a:r>
            <a:r>
              <a:rPr lang="en-US"/>
              <a:t> en </a:t>
            </a:r>
            <a:r>
              <a:rPr lang="en-US" u="sng"/>
              <a:t>Definities</a:t>
            </a:r>
            <a:r>
              <a:rPr lang="en-US"/>
              <a:t> vastleggen van begrippen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393700" lvl="0" indent="-29845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2100"/>
              <a:buFont typeface="Arial"/>
              <a:buChar char="&gt;"/>
            </a:pPr>
            <a:r>
              <a:rPr lang="en-US"/>
              <a:t>om eenduidig gegevens uit te wisselen</a:t>
            </a:r>
            <a:endParaRPr/>
          </a:p>
          <a:p>
            <a:pPr marL="3937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&gt;"/>
            </a:pPr>
            <a:r>
              <a:rPr lang="en-US"/>
              <a:t>vanuit de vertaling van:</a:t>
            </a:r>
            <a:endParaRPr/>
          </a:p>
          <a:p>
            <a:pPr marL="787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en-US"/>
              <a:t>de praktijk</a:t>
            </a:r>
            <a:endParaRPr/>
          </a:p>
          <a:p>
            <a:pPr marL="787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en-US"/>
              <a:t>het juridische</a:t>
            </a:r>
            <a:endParaRPr/>
          </a:p>
          <a:p>
            <a:pPr marL="787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</a:pPr>
            <a:r>
              <a:rPr lang="en-US"/>
              <a:t>het technische</a:t>
            </a:r>
            <a:endParaRPr/>
          </a:p>
        </p:txBody>
      </p:sp>
      <p:sp>
        <p:nvSpPr>
          <p:cNvPr id="698" name="Google Shape;698;p7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Wat is semantiek?</a:t>
            </a:r>
            <a:endParaRPr/>
          </a:p>
        </p:txBody>
      </p:sp>
      <p:sp>
        <p:nvSpPr>
          <p:cNvPr id="699" name="Google Shape;699;p73"/>
          <p:cNvSpPr txBox="1">
            <a:spLocks noGrp="1"/>
          </p:cNvSpPr>
          <p:nvPr>
            <p:ph type="ftr" idx="11"/>
          </p:nvPr>
        </p:nvSpPr>
        <p:spPr>
          <a:xfrm>
            <a:off x="443678" y="4953894"/>
            <a:ext cx="5616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OSLO Opleidingsdag - Track Business Analist</a:t>
            </a:r>
            <a:endParaRPr/>
          </a:p>
        </p:txBody>
      </p:sp>
      <p:sp>
        <p:nvSpPr>
          <p:cNvPr id="700" name="Google Shape;700;p73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5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900"/>
              <a:t>Case:</a:t>
            </a:r>
            <a:endParaRPr/>
          </a:p>
          <a:p>
            <a:pPr marL="29210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&gt;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Aanvragen van een vergunning voor het plaatsen van een container</a:t>
            </a:r>
            <a:endParaRPr/>
          </a:p>
          <a:p>
            <a:pPr marL="29210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&gt;"/>
            </a:pPr>
            <a:r>
              <a:rPr lang="en-US" sz="1900"/>
              <a:t>Stap 1: Invullen van het aanvraagformulier door de burger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endParaRPr sz="1900"/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rPr lang="en-US" sz="1900"/>
              <a:t>Identificatie van de entiteiten en eigenschappen:</a:t>
            </a:r>
            <a:endParaRPr/>
          </a:p>
          <a:p>
            <a:pPr marL="29210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&gt;"/>
            </a:pPr>
            <a:r>
              <a:rPr lang="en-US" sz="1900"/>
              <a:t>Informatie over de </a:t>
            </a:r>
            <a:r>
              <a:rPr lang="en-US" sz="1900" b="1"/>
              <a:t>burger </a:t>
            </a:r>
            <a:r>
              <a:rPr lang="en-US" sz="1900"/>
              <a:t>of het gezin</a:t>
            </a:r>
            <a:r>
              <a:rPr lang="en-US" sz="1900" b="1"/>
              <a:t> </a:t>
            </a:r>
            <a:r>
              <a:rPr lang="en-US" sz="1900"/>
              <a:t>(rijksregister, adres, naam, voornaam, contactgegevens)</a:t>
            </a:r>
            <a:endParaRPr/>
          </a:p>
          <a:p>
            <a:pPr marL="29210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&gt;"/>
            </a:pPr>
            <a:r>
              <a:rPr lang="en-US" sz="1900"/>
              <a:t>Informatie over de</a:t>
            </a:r>
            <a:r>
              <a:rPr lang="en-US" sz="1900" b="1"/>
              <a:t> plaats</a:t>
            </a:r>
            <a:r>
              <a:rPr lang="en-US" sz="1900"/>
              <a:t> van container (adres, inname openbaar domein of niet, …)</a:t>
            </a:r>
            <a:endParaRPr/>
          </a:p>
          <a:p>
            <a:pPr marL="29210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&gt;"/>
            </a:pPr>
            <a:r>
              <a:rPr lang="en-US" sz="1900"/>
              <a:t>De </a:t>
            </a:r>
            <a:r>
              <a:rPr lang="en-US" sz="1900" b="1"/>
              <a:t>periode </a:t>
            </a:r>
            <a:r>
              <a:rPr lang="en-US" sz="1900"/>
              <a:t>dat de container zal geplaatst worden</a:t>
            </a:r>
            <a:endParaRPr sz="1900"/>
          </a:p>
          <a:p>
            <a:pPr marL="29210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&gt;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Informatie over de </a:t>
            </a:r>
            <a:r>
              <a:rPr lang="en-US" sz="1900" b="1">
                <a:latin typeface="Arial"/>
                <a:ea typeface="Arial"/>
                <a:cs typeface="Arial"/>
                <a:sym typeface="Arial"/>
              </a:rPr>
              <a:t>container 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zelf (grootte, kleur, type afval, …)</a:t>
            </a:r>
            <a:endParaRPr/>
          </a:p>
          <a:p>
            <a:pPr marL="29210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&gt;"/>
            </a:pPr>
            <a:r>
              <a:rPr lang="en-US" sz="1900"/>
              <a:t>...</a:t>
            </a:r>
            <a:endParaRPr/>
          </a:p>
        </p:txBody>
      </p:sp>
      <p:sp>
        <p:nvSpPr>
          <p:cNvPr id="713" name="Google Shape;713;p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Stap 1: een voorbeeld</a:t>
            </a:r>
            <a:endParaRPr/>
          </a:p>
        </p:txBody>
      </p:sp>
      <p:sp>
        <p:nvSpPr>
          <p:cNvPr id="714" name="Google Shape;714;p75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6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2921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</a:pPr>
            <a:r>
              <a:rPr lang="en-US"/>
              <a:t>Stop de entiteiten en eigenschappen van je initieel informatiemodel in een tabelstructuur</a:t>
            </a:r>
            <a:endParaRPr/>
          </a:p>
          <a:p>
            <a:pPr marL="292100" marR="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</a:pPr>
            <a:r>
              <a:rPr lang="en-US"/>
              <a:t>Geef de relaties ook weer als eigenschappen van de entiteit van waaruit deze vertrekt</a:t>
            </a:r>
            <a:endParaRPr/>
          </a:p>
          <a:p>
            <a:pPr marL="292100" marR="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</a:pPr>
            <a:r>
              <a:rPr lang="en-US"/>
              <a:t>Map de entiteiten en eigenschappen van OSLO met de respectievelijke entiteiten en eigenschappen uit je initieel informatiemodel</a:t>
            </a:r>
            <a:endParaRPr/>
          </a:p>
          <a:p>
            <a:pPr marL="292100" marR="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</a:pPr>
            <a:r>
              <a:rPr lang="en-US"/>
              <a:t>Bekijk bij het mappen altijd ook de definities van de entiteiten en eigenschappen uit OSLO, om er zeker van te zijn dat dit een match is</a:t>
            </a:r>
            <a:endParaRPr/>
          </a:p>
          <a:p>
            <a:pPr marL="292100" marR="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</a:pPr>
            <a:r>
              <a:rPr lang="en-US"/>
              <a:t>Zoek naar extra entiteiten en/of eigenschappen in OSLO waar je niet meteen een mapping hebt</a:t>
            </a:r>
            <a:endParaRPr/>
          </a:p>
        </p:txBody>
      </p:sp>
      <p:sp>
        <p:nvSpPr>
          <p:cNvPr id="720" name="Google Shape;720;p7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Stap 3: enkele tips</a:t>
            </a:r>
            <a:endParaRPr/>
          </a:p>
        </p:txBody>
      </p:sp>
      <p:sp>
        <p:nvSpPr>
          <p:cNvPr id="721" name="Google Shape;721;p76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7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Aanvragen van een vergunning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sp>
        <p:nvSpPr>
          <p:cNvPr id="727" name="Google Shape;727;p7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Stap 3: een voorbeeld</a:t>
            </a:r>
            <a:endParaRPr/>
          </a:p>
        </p:txBody>
      </p:sp>
      <p:sp>
        <p:nvSpPr>
          <p:cNvPr id="728" name="Google Shape;728;p77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  <p:graphicFrame>
        <p:nvGraphicFramePr>
          <p:cNvPr id="729" name="Google Shape;729;p77"/>
          <p:cNvGraphicFramePr/>
          <p:nvPr/>
        </p:nvGraphicFramePr>
        <p:xfrm>
          <a:off x="703385" y="1800763"/>
          <a:ext cx="7926400" cy="2289600"/>
        </p:xfrm>
        <a:graphic>
          <a:graphicData uri="http://schemas.openxmlformats.org/drawingml/2006/table">
            <a:tbl>
              <a:tblPr bandRow="1">
                <a:noFill/>
                <a:tableStyleId>{CB8EA5D8-C1C0-4E4E-901B-78666515D814}</a:tableStyleId>
              </a:tblPr>
              <a:tblGrid>
                <a:gridCol w="198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05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u="none" strike="noStrike" cap="none"/>
                        <a:t>Initieel informatiemodel</a:t>
                      </a:r>
                      <a:endParaRPr sz="1400" u="none" strike="noStrike" cap="none"/>
                    </a:p>
                  </a:txBody>
                  <a:tcPr marL="84425" marR="84425" marT="34300" marB="3430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u="none" strike="noStrike" cap="none"/>
                        <a:t>OSLO data standaarden</a:t>
                      </a:r>
                      <a:endParaRPr sz="1100"/>
                    </a:p>
                  </a:txBody>
                  <a:tcPr marL="84425" marR="84425" marT="34300" marB="3430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u="none" strike="noStrike" cap="none"/>
                        <a:t>Entiteit</a:t>
                      </a:r>
                      <a:endParaRPr sz="1400" u="none" strike="noStrike" cap="none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u="none" strike="noStrike" cap="none"/>
                        <a:t>Eigenschap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u="none" strike="noStrike" cap="none"/>
                        <a:t>Eigenschap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u="none" strike="noStrike" cap="none"/>
                        <a:t>Entiteit</a:t>
                      </a:r>
                      <a:endParaRPr sz="1100"/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strike="noStrike" cap="none"/>
                        <a:t>Burger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strike="noStrike" cap="none"/>
                        <a:t>naam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strike="noStrike" cap="none"/>
                        <a:t>achternaam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strike="noStrike" cap="none"/>
                        <a:t>Persoon</a:t>
                      </a:r>
                      <a:endParaRPr sz="1100"/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3636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736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Burger</a:t>
                      </a:r>
                      <a:endParaRPr sz="1400" u="none" strike="noStrike" cap="none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strike="noStrike" cap="none"/>
                        <a:t>voornaam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strike="noStrike" cap="none"/>
                        <a:t>voornaam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3636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736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Persoon</a:t>
                      </a:r>
                      <a:endParaRPr sz="1400" u="none" strike="noStrike" cap="none"/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3636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736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Burger</a:t>
                      </a:r>
                      <a:endParaRPr sz="1400" u="none" strike="noStrike" cap="none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strike="noStrike" cap="none"/>
                        <a:t>heeftAdres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strike="noStrike" cap="none"/>
                        <a:t>inwonerschap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3636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736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Persoon</a:t>
                      </a:r>
                      <a:endParaRPr sz="1400" u="none" strike="noStrike" cap="none"/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3636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736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Burger</a:t>
                      </a:r>
                      <a:endParaRPr sz="1400" u="none" strike="noStrike" cap="none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strike="noStrike" cap="none"/>
                        <a:t>contactgegevens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u="none" strike="noStrike" cap="none"/>
                        <a:t>ContactInfo</a:t>
                      </a:r>
                      <a:endParaRPr sz="1100"/>
                    </a:p>
                  </a:txBody>
                  <a:tcPr marL="84425" marR="8442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73636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736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Persoon</a:t>
                      </a:r>
                      <a:endParaRPr sz="1400" u="none" strike="noStrike" cap="none"/>
                    </a:p>
                  </a:txBody>
                  <a:tcPr marL="84425" marR="84425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8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3937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/>
              <a:t>Hang de je entiteiten van initieel informatiemodel onder elkaar en schrijf er de relaties bij als eigenschappen van de entiteit van waaruit de relatie vertrekt;</a:t>
            </a:r>
            <a:endParaRPr/>
          </a:p>
          <a:p>
            <a:pPr marL="393700" lvl="0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AutoNum type="arabicPeriod"/>
            </a:pPr>
            <a:r>
              <a:rPr lang="en-US"/>
              <a:t>Hang de relevante eniteiten uit OSLO naast de overeenkomstige uit je initieel informatiemodel;</a:t>
            </a:r>
            <a:endParaRPr/>
          </a:p>
          <a:p>
            <a:pPr marL="393700" lvl="0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AutoNum type="arabicPeriod"/>
            </a:pPr>
            <a:r>
              <a:rPr lang="en-US"/>
              <a:t>Ga na of de definitie in lijn is met wat je nodig hebt voor je oplossing;</a:t>
            </a:r>
            <a:endParaRPr/>
          </a:p>
          <a:p>
            <a:pPr marL="393700" lvl="0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AutoNum type="arabicPeriod"/>
            </a:pPr>
            <a:r>
              <a:rPr lang="en-US"/>
              <a:t>Bepaal de match: volledig of gedeeltelijk</a:t>
            </a:r>
            <a:endParaRPr/>
          </a:p>
          <a:p>
            <a:pPr marL="393700" lvl="0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AutoNum type="arabicPeriod"/>
            </a:pPr>
            <a:r>
              <a:rPr lang="en-US"/>
              <a:t>Doe hetzelfde voor de eigenschappen. Indien je nog geen eigenschappen hebt toegevoegd uit OSLO (zie vorige oefening), doe dit nu en doe meteen de mapping</a:t>
            </a:r>
            <a:endParaRPr/>
          </a:p>
          <a:p>
            <a:pPr marL="393700" lvl="0" indent="-266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sp>
        <p:nvSpPr>
          <p:cNvPr id="735" name="Google Shape;735;p7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Stap 3: aan de slag (15')</a:t>
            </a:r>
            <a:endParaRPr/>
          </a:p>
        </p:txBody>
      </p:sp>
      <p:sp>
        <p:nvSpPr>
          <p:cNvPr id="736" name="Google Shape;736;p78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  <p:pic>
        <p:nvPicPr>
          <p:cNvPr id="737" name="Google Shape;737;p78" descr="A person posing for the camera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0400" y="169832"/>
            <a:ext cx="592931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9"/>
          <p:cNvSpPr txBox="1">
            <a:spLocks noGrp="1"/>
          </p:cNvSpPr>
          <p:nvPr>
            <p:ph type="body" idx="1"/>
          </p:nvPr>
        </p:nvSpPr>
        <p:spPr>
          <a:xfrm>
            <a:off x="628650" y="1111661"/>
            <a:ext cx="7886700" cy="3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3937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err="1"/>
              <a:t>Identificeer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welke</a:t>
            </a:r>
            <a:r>
              <a:rPr lang="en-US"/>
              <a:t> </a:t>
            </a:r>
            <a:r>
              <a:rPr lang="en-US" err="1"/>
              <a:t>entiteiten</a:t>
            </a:r>
            <a:r>
              <a:rPr lang="en-US"/>
              <a:t> en </a:t>
            </a:r>
            <a:r>
              <a:rPr lang="en-US" err="1"/>
              <a:t>eigenschappen</a:t>
            </a:r>
            <a:r>
              <a:rPr lang="en-US"/>
              <a:t> </a:t>
            </a:r>
            <a:r>
              <a:rPr lang="en-US" err="1"/>
              <a:t>er</a:t>
            </a:r>
            <a:r>
              <a:rPr lang="en-US"/>
              <a:t> </a:t>
            </a:r>
            <a:r>
              <a:rPr lang="en-US" err="1"/>
              <a:t>geen</a:t>
            </a:r>
            <a:r>
              <a:rPr lang="en-US"/>
              <a:t> mapping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gemaakt</a:t>
            </a:r>
            <a:r>
              <a:rPr lang="en-US"/>
              <a:t> </a:t>
            </a:r>
            <a:r>
              <a:rPr lang="en-US" err="1"/>
              <a:t>worden</a:t>
            </a:r>
            <a:r>
              <a:rPr lang="en-US"/>
              <a:t> met OSLO;</a:t>
            </a:r>
            <a:endParaRPr/>
          </a:p>
          <a:p>
            <a:pPr marL="393700" lvl="0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AutoNum type="arabicPeriod"/>
            </a:pPr>
            <a:r>
              <a:rPr lang="en-US" err="1"/>
              <a:t>Indien</a:t>
            </a:r>
            <a:r>
              <a:rPr lang="en-US"/>
              <a:t> het mismatch is in </a:t>
            </a:r>
            <a:r>
              <a:rPr lang="en-US" err="1"/>
              <a:t>definitie</a:t>
            </a:r>
            <a:endParaRPr err="1"/>
          </a:p>
          <a:p>
            <a:pPr marL="393700" lvl="0" indent="-400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AutoNum type="arabicPeriod"/>
            </a:pP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deze</a:t>
            </a:r>
            <a:r>
              <a:rPr lang="en-US"/>
              <a:t> </a:t>
            </a:r>
            <a:r>
              <a:rPr lang="en-US" err="1"/>
              <a:t>oefening</a:t>
            </a:r>
            <a:r>
              <a:rPr lang="en-US"/>
              <a:t>, </a:t>
            </a:r>
            <a:r>
              <a:rPr lang="en-US" err="1"/>
              <a:t>stel</a:t>
            </a:r>
            <a:r>
              <a:rPr lang="en-US"/>
              <a:t> </a:t>
            </a:r>
            <a:r>
              <a:rPr lang="en-US" err="1"/>
              <a:t>zelf</a:t>
            </a:r>
            <a:r>
              <a:rPr lang="en-US"/>
              <a:t> </a:t>
            </a:r>
            <a:r>
              <a:rPr lang="en-US" err="1"/>
              <a:t>definities</a:t>
            </a:r>
            <a:r>
              <a:rPr lang="en-US"/>
              <a:t> op </a:t>
            </a:r>
            <a:r>
              <a:rPr lang="en-US" err="1"/>
              <a:t>voor</a:t>
            </a:r>
            <a:r>
              <a:rPr lang="en-US"/>
              <a:t> de </a:t>
            </a:r>
            <a:r>
              <a:rPr lang="en-US" err="1"/>
              <a:t>relevante</a:t>
            </a:r>
            <a:r>
              <a:rPr lang="en-US"/>
              <a:t> </a:t>
            </a:r>
            <a:r>
              <a:rPr lang="en-US" err="1"/>
              <a:t>entiteiten</a:t>
            </a:r>
            <a:r>
              <a:rPr lang="en-US"/>
              <a:t> en </a:t>
            </a:r>
            <a:r>
              <a:rPr lang="en-US" err="1"/>
              <a:t>eigenschappen</a:t>
            </a:r>
            <a:endParaRPr err="1"/>
          </a:p>
          <a:p>
            <a:pPr marL="393700" lvl="0" indent="-266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sp>
        <p:nvSpPr>
          <p:cNvPr id="743" name="Google Shape;743;p7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err="1"/>
              <a:t>Stap</a:t>
            </a:r>
            <a:r>
              <a:rPr lang="en-US"/>
              <a:t> 4: </a:t>
            </a:r>
            <a:r>
              <a:rPr lang="en-US" err="1"/>
              <a:t>aan</a:t>
            </a:r>
            <a:r>
              <a:rPr lang="en-US"/>
              <a:t> de slag (10')</a:t>
            </a:r>
            <a:endParaRPr/>
          </a:p>
        </p:txBody>
      </p:sp>
      <p:sp>
        <p:nvSpPr>
          <p:cNvPr id="744" name="Google Shape;744;p79"/>
          <p:cNvSpPr txBox="1">
            <a:spLocks noGrp="1"/>
          </p:cNvSpPr>
          <p:nvPr>
            <p:ph type="sldNum" idx="12"/>
          </p:nvPr>
        </p:nvSpPr>
        <p:spPr>
          <a:xfrm>
            <a:off x="8164677" y="48559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550" tIns="39550" rIns="39550" bIns="395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  <p:pic>
        <p:nvPicPr>
          <p:cNvPr id="745" name="Google Shape;745;p79" descr="A person posing for the camera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0400" y="169832"/>
            <a:ext cx="592931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EAA6C3-83EC-48C5-8301-B1408333E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15209"/>
            <a:ext cx="7886700" cy="2523013"/>
          </a:xfrm>
        </p:spPr>
        <p:txBody>
          <a:bodyPr/>
          <a:lstStyle/>
          <a:p>
            <a:pPr marL="95250" indent="0" algn="ctr">
              <a:buNone/>
            </a:pPr>
            <a:r>
              <a:rPr lang="en-US" sz="4800" b="1"/>
              <a:t>O</a:t>
            </a:r>
            <a:r>
              <a:rPr lang="en-US" sz="4800"/>
              <a:t>pen </a:t>
            </a:r>
            <a:r>
              <a:rPr lang="en-US" sz="4800" b="1" err="1"/>
              <a:t>S</a:t>
            </a:r>
            <a:r>
              <a:rPr lang="en-US" sz="4800" err="1"/>
              <a:t>tandaarden</a:t>
            </a:r>
          </a:p>
          <a:p>
            <a:pPr marL="95250" indent="0" algn="ctr">
              <a:buNone/>
            </a:pPr>
            <a:r>
              <a:rPr lang="en-US" sz="4800" err="1"/>
              <a:t>voor</a:t>
            </a:r>
          </a:p>
          <a:p>
            <a:pPr marL="95250" indent="0" algn="ctr">
              <a:buNone/>
            </a:pPr>
            <a:r>
              <a:rPr lang="en-US" sz="4800" b="1" err="1"/>
              <a:t>L</a:t>
            </a:r>
            <a:r>
              <a:rPr lang="en-US" sz="4800" err="1"/>
              <a:t>inkende</a:t>
            </a:r>
            <a:r>
              <a:rPr lang="en-US" sz="4800"/>
              <a:t> </a:t>
            </a:r>
            <a:r>
              <a:rPr lang="en-US" sz="4800" b="1" err="1"/>
              <a:t>O</a:t>
            </a:r>
            <a:r>
              <a:rPr lang="en-US" sz="4800" err="1"/>
              <a:t>rganisaties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05885-9B1E-494C-9B76-CF8D21067F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4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 xmlns="d8af5a5f-e2e6-468c-9f28-f81d99523fe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FA61B056BF04BB41EAF8746BED8CA" ma:contentTypeVersion="13" ma:contentTypeDescription="Create a new document." ma:contentTypeScope="" ma:versionID="5b6a7d29ef24a1719c09a37ee85abc93">
  <xsd:schema xmlns:xsd="http://www.w3.org/2001/XMLSchema" xmlns:xs="http://www.w3.org/2001/XMLSchema" xmlns:p="http://schemas.microsoft.com/office/2006/metadata/properties" xmlns:ns2="abd5de4e-6ecd-4522-a9f4-1c24c7648312" xmlns:ns3="d8af5a5f-e2e6-468c-9f28-f81d99523fed" targetNamespace="http://schemas.microsoft.com/office/2006/metadata/properties" ma:root="true" ma:fieldsID="17cf4d18dd5aa99747e127e6623c0d64" ns2:_="" ns3:_="">
    <xsd:import namespace="abd5de4e-6ecd-4522-a9f4-1c24c7648312"/>
    <xsd:import namespace="d8af5a5f-e2e6-468c-9f28-f81d99523fe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Comment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5de4e-6ecd-4522-a9f4-1c24c76483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f5a5f-e2e6-468c-9f28-f81d99523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Comment" ma:index="16" nillable="true" ma:displayName="Comment" ma:description="Een woordje uitleg" ma:format="Dropdown" ma:internalName="Comment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72CF62-3180-4B30-B8D8-6FCD988BB7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1F7A2E-5983-4B33-9F7C-113FE26FF382}">
  <ds:schemaRefs>
    <ds:schemaRef ds:uri="http://schemas.microsoft.com/office/2006/metadata/properties"/>
    <ds:schemaRef ds:uri="abd5de4e-6ecd-4522-a9f4-1c24c7648312"/>
    <ds:schemaRef ds:uri="d8af5a5f-e2e6-468c-9f28-f81d99523fed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E4F4CF0-1F90-4A6B-9D0F-288729F133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d5de4e-6ecd-4522-a9f4-1c24c7648312"/>
    <ds:schemaRef ds:uri="d8af5a5f-e2e6-468c-9f28-f81d99523f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3114</Words>
  <Application>Microsoft Office PowerPoint</Application>
  <PresentationFormat>On-screen Show (16:9)</PresentationFormat>
  <Paragraphs>847</Paragraphs>
  <Slides>88</Slides>
  <Notes>77</Notes>
  <HiddenSlides>15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101" baseType="lpstr">
      <vt:lpstr>Arial</vt:lpstr>
      <vt:lpstr>Calibri</vt:lpstr>
      <vt:lpstr>Courier New</vt:lpstr>
      <vt:lpstr>Flanders Art Serif</vt:lpstr>
      <vt:lpstr>FlandersArtSans-Bold</vt:lpstr>
      <vt:lpstr>FlandersArtSans-Medium</vt:lpstr>
      <vt:lpstr>FlandersArtSans-Regular</vt:lpstr>
      <vt:lpstr>Helvetica Neue</vt:lpstr>
      <vt:lpstr>Noto Sans Symbols</vt:lpstr>
      <vt:lpstr>Proxima Nova</vt:lpstr>
      <vt:lpstr>Wingdings</vt:lpstr>
      <vt:lpstr>Office Theme</vt:lpstr>
      <vt:lpstr>4_Presentatie_verbeelding werkt - kopie</vt:lpstr>
      <vt:lpstr>OSLO voor business analisten</vt:lpstr>
      <vt:lpstr>Praktische afspraken</vt:lpstr>
      <vt:lpstr>Agenda</vt:lpstr>
      <vt:lpstr>Wat zijn jouw verwachtingen?</vt:lpstr>
      <vt:lpstr>Ronde van de virtuele tafel</vt:lpstr>
      <vt:lpstr>Wat is OSLO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Niveaus van interoperabiliteit</vt:lpstr>
      <vt:lpstr>PowerPoint Presentation</vt:lpstr>
      <vt:lpstr>Share and re-use </vt:lpstr>
      <vt:lpstr>Proces en methode</vt:lpstr>
      <vt:lpstr>Bottom-up ontwikkeling</vt:lpstr>
      <vt:lpstr>Status 2020</vt:lpstr>
      <vt:lpstr>Hoe gebruik ik OSLO standaarden in mijn project?</vt:lpstr>
      <vt:lpstr>Standaard toepassing van OSLO</vt:lpstr>
      <vt:lpstr>Voorbeeld case</vt:lpstr>
      <vt:lpstr>PowerPoint Presentation</vt:lpstr>
      <vt:lpstr>De drie stakeholders en hun use cases</vt:lpstr>
      <vt:lpstr>Relevante concepten</vt:lpstr>
      <vt:lpstr>Mapping op bestaande OSLO vocabularia </vt:lpstr>
      <vt:lpstr>Oplossing voor niet-gemapte termen</vt:lpstr>
      <vt:lpstr>Implementiemodel uitwerken</vt:lpstr>
      <vt:lpstr>Terminologie</vt:lpstr>
      <vt:lpstr>PowerPoint Presentation</vt:lpstr>
      <vt:lpstr>Klassen</vt:lpstr>
      <vt:lpstr>Eigenschappen</vt:lpstr>
      <vt:lpstr>Relaties</vt:lpstr>
      <vt:lpstr>Gebruikte terminologie</vt:lpstr>
      <vt:lpstr>Vocabularium vs applicatieprofiel</vt:lpstr>
      <vt:lpstr>Oefening: case uitwerken</vt:lpstr>
      <vt:lpstr>Tijdlijn (85 minuten)</vt:lpstr>
      <vt:lpstr>Opdracht</vt:lpstr>
      <vt:lpstr>Case: 2 mogelijkheden</vt:lpstr>
      <vt:lpstr>Case: Adopteer een dier</vt:lpstr>
      <vt:lpstr>Download de oplossing template</vt:lpstr>
      <vt:lpstr>PowerPoint Presentation</vt:lpstr>
      <vt:lpstr>Stap 1 (oefening): Use cases definiëren</vt:lpstr>
      <vt:lpstr>Stap 1: enkele tips</vt:lpstr>
      <vt:lpstr>Stap 1 (template): Use cases definiëren</vt:lpstr>
      <vt:lpstr>Stap 1 (voorbeeldoplossing): Mogelijke use cases</vt:lpstr>
      <vt:lpstr>PowerPoint Presentation</vt:lpstr>
      <vt:lpstr>Stap 2 (oefening): Concepten oplijsten</vt:lpstr>
      <vt:lpstr>Stap 2 (template): Concepten oplijsten</vt:lpstr>
      <vt:lpstr>Stap 2 (voorbeeldoplossing): Concepten oplijsten</vt:lpstr>
      <vt:lpstr>PowerPoint Presentation</vt:lpstr>
      <vt:lpstr>Stap 3 (oefening): OSLO bekijken </vt:lpstr>
      <vt:lpstr>Stap 3 (template): OSLO bekijken</vt:lpstr>
      <vt:lpstr>Stap 3 (voorbeeldoplossing): OSLO bekijken</vt:lpstr>
      <vt:lpstr>PowerPoint Presentation</vt:lpstr>
      <vt:lpstr>Stap 4 (oefening): Mappen op OSLO</vt:lpstr>
      <vt:lpstr>SKOS mapping</vt:lpstr>
      <vt:lpstr>Stap 4 (template): Mappen op OSLO</vt:lpstr>
      <vt:lpstr>Stap 4 (voorbeeldoplossing): Mappen op OSLO</vt:lpstr>
      <vt:lpstr>PowerPoint Presentation</vt:lpstr>
      <vt:lpstr>Stap 5: Zoek een oplossing voor niet-gemapte termen</vt:lpstr>
      <vt:lpstr>Stap 5: enkele tips (1)</vt:lpstr>
      <vt:lpstr>Stap 5: enkele tips (2)</vt:lpstr>
      <vt:lpstr>Stap 5: voorbeeldoplossing</vt:lpstr>
      <vt:lpstr>Stap 5 (template): Mappen op andere vocabularia</vt:lpstr>
      <vt:lpstr>Stap 5 (voorbeeldoplossing): Mappen op andere vocabularia</vt:lpstr>
      <vt:lpstr>PowerPoint Presentation</vt:lpstr>
      <vt:lpstr>Stap 6 (oefening): Implementatiemodel opstellen</vt:lpstr>
      <vt:lpstr>Stap 6 (template): Implementatiemodel opstellen </vt:lpstr>
      <vt:lpstr>Stap 6 (voorbeeldoplossing): Implementatiemodel</vt:lpstr>
      <vt:lpstr>Mogelijke applicatie</vt:lpstr>
      <vt:lpstr>Slot</vt:lpstr>
      <vt:lpstr>Naar een standaard </vt:lpstr>
      <vt:lpstr>PowerPoint Presentation</vt:lpstr>
      <vt:lpstr>PowerPoint Presentation</vt:lpstr>
      <vt:lpstr>OSLO Opleidingen</vt:lpstr>
      <vt:lpstr>Bedankt!</vt:lpstr>
      <vt:lpstr>PowerPoint Presentation</vt:lpstr>
      <vt:lpstr>PowerPoint Presentation</vt:lpstr>
      <vt:lpstr>Voorstellen informatiemodel aan de andere groepen (10')</vt:lpstr>
      <vt:lpstr>Back-Up slides</vt:lpstr>
      <vt:lpstr>PowerPoint Presentation</vt:lpstr>
      <vt:lpstr>Gebruikte terminologie (3)</vt:lpstr>
      <vt:lpstr>Gebruikte terminologie (1)</vt:lpstr>
      <vt:lpstr>Wat is semantiek?</vt:lpstr>
      <vt:lpstr>Stap 1: een voorbeeld</vt:lpstr>
      <vt:lpstr>Stap 3: enkele tips</vt:lpstr>
      <vt:lpstr>Stap 3: een voorbeeld</vt:lpstr>
      <vt:lpstr>Stap 3: aan de slag (15')</vt:lpstr>
      <vt:lpstr>Stap 4: aan de slag (10')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OSLO voor business analisten</dc:title>
  <dc:creator>Eveline Vlassenroot</dc:creator>
  <cp:lastModifiedBy>Vlassenroot Eveline</cp:lastModifiedBy>
  <cp:revision>374</cp:revision>
  <dcterms:modified xsi:type="dcterms:W3CDTF">2020-05-25T12:29:43Z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0x0101007D2FA61B056BF04BB41EAF8746BED8CA</vt:lpwstr>
  </property>
</Properties>
</file>